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93455" r:id="rId4"/>
  </p:sldMasterIdLst>
  <p:notesMasterIdLst>
    <p:notesMasterId r:id="rId31"/>
  </p:notesMasterIdLst>
  <p:handoutMasterIdLst>
    <p:handoutMasterId r:id="rId32"/>
  </p:handoutMasterIdLst>
  <p:sldIdLst>
    <p:sldId id="256" r:id="rId5"/>
    <p:sldId id="270" r:id="rId6"/>
    <p:sldId id="259" r:id="rId7"/>
    <p:sldId id="284" r:id="rId8"/>
    <p:sldId id="260" r:id="rId9"/>
    <p:sldId id="273" r:id="rId10"/>
    <p:sldId id="261" r:id="rId11"/>
    <p:sldId id="272" r:id="rId12"/>
    <p:sldId id="271" r:id="rId13"/>
    <p:sldId id="277" r:id="rId14"/>
    <p:sldId id="262" r:id="rId15"/>
    <p:sldId id="263" r:id="rId16"/>
    <p:sldId id="264" r:id="rId17"/>
    <p:sldId id="265" r:id="rId18"/>
    <p:sldId id="269" r:id="rId19"/>
    <p:sldId id="266" r:id="rId20"/>
    <p:sldId id="274" r:id="rId21"/>
    <p:sldId id="275" r:id="rId22"/>
    <p:sldId id="267" r:id="rId23"/>
    <p:sldId id="276" r:id="rId24"/>
    <p:sldId id="278" r:id="rId25"/>
    <p:sldId id="283" r:id="rId26"/>
    <p:sldId id="279" r:id="rId27"/>
    <p:sldId id="280" r:id="rId28"/>
    <p:sldId id="281" r:id="rId29"/>
    <p:sldId id="282"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23" autoAdjust="0"/>
    <p:restoredTop sz="98270" autoAdjust="0"/>
  </p:normalViewPr>
  <p:slideViewPr>
    <p:cSldViewPr snapToGrid="0" snapToObjects="1">
      <p:cViewPr varScale="1">
        <p:scale>
          <a:sx n="112" d="100"/>
          <a:sy n="112" d="100"/>
        </p:scale>
        <p:origin x="-864" y="-112"/>
      </p:cViewPr>
      <p:guideLst>
        <p:guide orient="horz" pos="216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notesMaster" Target="notesMasters/notesMaster1.xml"/><Relationship Id="rId32" Type="http://schemas.openxmlformats.org/officeDocument/2006/relationships/handoutMaster" Target="handoutMasters/handoutMaster1.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A986740-1D04-9644-8EB2-ABE63C5260B8}" type="datetimeFigureOut">
              <a:rPr kumimoji="1" lang="ja-JP" altLang="en-US" smtClean="0"/>
              <a:t>2017/07/17</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CB19551-DF0E-2643-9AA6-B10A496E1955}" type="slidenum">
              <a:rPr kumimoji="1" lang="ja-JP" altLang="en-US" smtClean="0"/>
              <a:t>‹#›</a:t>
            </a:fld>
            <a:endParaRPr kumimoji="1" lang="ja-JP" altLang="en-US"/>
          </a:p>
        </p:txBody>
      </p:sp>
    </p:spTree>
    <p:extLst>
      <p:ext uri="{BB962C8B-B14F-4D97-AF65-F5344CB8AC3E}">
        <p14:creationId xmlns:p14="http://schemas.microsoft.com/office/powerpoint/2010/main" val="711811815"/>
      </p:ext>
    </p:extLst>
  </p:cSld>
  <p:clrMap bg1="lt1" tx1="dk1" bg2="lt2" tx2="dk2" accent1="accent1" accent2="accent2" accent3="accent3" accent4="accent4" accent5="accent5" accent6="accent6" hlink="hlink" folHlink="folHlink"/>
  <p:hf hdr="0" ftr="0" dt="0"/>
</p:handoutMaster>
</file>

<file path=ppt/media/image1.jpg>
</file>

<file path=ppt/media/image11.jpg>
</file>

<file path=ppt/media/image12.jpg>
</file>

<file path=ppt/media/image18.png>
</file>

<file path=ppt/media/image2.jpg>
</file>

<file path=ppt/media/image3.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12908B7-7D3A-8A43-9CC4-E8F00ECE6624}" type="datetimeFigureOut">
              <a:rPr kumimoji="1" lang="ja-JP" altLang="en-US" smtClean="0"/>
              <a:t>2017/07/17</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B99C1B-F731-D44F-AD61-7B35FB4EB514}" type="slidenum">
              <a:rPr kumimoji="1" lang="ja-JP" altLang="en-US" smtClean="0"/>
              <a:t>‹#›</a:t>
            </a:fld>
            <a:endParaRPr kumimoji="1" lang="ja-JP" altLang="en-US"/>
          </a:p>
        </p:txBody>
      </p:sp>
    </p:spTree>
    <p:extLst>
      <p:ext uri="{BB962C8B-B14F-4D97-AF65-F5344CB8AC3E}">
        <p14:creationId xmlns:p14="http://schemas.microsoft.com/office/powerpoint/2010/main" val="173665488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共同研究者書く</a:t>
            </a:r>
          </a:p>
          <a:p>
            <a:endParaRPr kumimoji="1" lang="ja-JP" altLang="en-US"/>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1</a:t>
            </a:fld>
            <a:endParaRPr kumimoji="1" lang="ja-JP" altLang="en-US"/>
          </a:p>
        </p:txBody>
      </p:sp>
    </p:spTree>
    <p:extLst>
      <p:ext uri="{BB962C8B-B14F-4D97-AF65-F5344CB8AC3E}">
        <p14:creationId xmlns:p14="http://schemas.microsoft.com/office/powerpoint/2010/main" val="281692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火星サイズ書く</a:t>
            </a:r>
          </a:p>
          <a:p>
            <a:r>
              <a:rPr kumimoji="1" lang="ja-JP" altLang="en-US"/>
              <a:t>→に巨大衝突</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2</a:t>
            </a:fld>
            <a:endParaRPr kumimoji="1" lang="ja-JP" altLang="en-US"/>
          </a:p>
        </p:txBody>
      </p:sp>
    </p:spTree>
    <p:extLst>
      <p:ext uri="{BB962C8B-B14F-4D97-AF65-F5344CB8AC3E}">
        <p14:creationId xmlns:p14="http://schemas.microsoft.com/office/powerpoint/2010/main" val="3093502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ザヘッド</a:t>
            </a:r>
          </a:p>
          <a:p>
            <a:endParaRPr kumimoji="1" lang="ja-JP" altLang="en-US"/>
          </a:p>
          <a:p>
            <a:r>
              <a:rPr kumimoji="1" lang="ja-JP" altLang="en-US"/>
              <a:t>cold disk</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3</a:t>
            </a:fld>
            <a:endParaRPr kumimoji="1" lang="ja-JP" altLang="en-US"/>
          </a:p>
        </p:txBody>
      </p:sp>
    </p:spTree>
    <p:extLst>
      <p:ext uri="{BB962C8B-B14F-4D97-AF65-F5344CB8AC3E}">
        <p14:creationId xmlns:p14="http://schemas.microsoft.com/office/powerpoint/2010/main" val="2134693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最終　惑星むずかしい</a:t>
            </a:r>
          </a:p>
          <a:p>
            <a:endParaRPr kumimoji="1" lang="ja-JP" altLang="en-US"/>
          </a:p>
          <a:p>
            <a:endParaRPr kumimoji="1" lang="ja-JP" altLang="en-US"/>
          </a:p>
          <a:p>
            <a:r>
              <a:rPr kumimoji="1" lang="ja-JP" altLang="en-US"/>
              <a:t>小さいものも追いたい</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5</a:t>
            </a:fld>
            <a:endParaRPr kumimoji="1" lang="ja-JP" altLang="en-US"/>
          </a:p>
        </p:txBody>
      </p:sp>
    </p:spTree>
    <p:extLst>
      <p:ext uri="{BB962C8B-B14F-4D97-AF65-F5344CB8AC3E}">
        <p14:creationId xmlns:p14="http://schemas.microsoft.com/office/powerpoint/2010/main" val="2018943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a:p>
            <a:r>
              <a:rPr kumimoji="1" lang="ja-JP" altLang="en-US"/>
              <a:t>----- 会議メモ (2017/07/06 15:26) -----</a:t>
            </a:r>
          </a:p>
          <a:p>
            <a:r>
              <a:rPr kumimoji="1" lang="ja-JP" altLang="en-US"/>
              <a:t>μmサイズ</a:t>
            </a:r>
          </a:p>
          <a:p>
            <a:r>
              <a:rPr kumimoji="1" lang="ja-JP" altLang="en-US"/>
              <a:t>詳しくかかなくてもいいかも</a:t>
            </a:r>
          </a:p>
        </p:txBody>
      </p:sp>
      <p:sp>
        <p:nvSpPr>
          <p:cNvPr id="4" name="スライド番号プレースホルダー 3"/>
          <p:cNvSpPr>
            <a:spLocks noGrp="1"/>
          </p:cNvSpPr>
          <p:nvPr>
            <p:ph type="sldNum" sz="quarter" idx="10"/>
          </p:nvPr>
        </p:nvSpPr>
        <p:spPr/>
        <p:txBody>
          <a:bodyPr/>
          <a:lstStyle/>
          <a:p>
            <a:fld id="{DDB99C1B-F731-D44F-AD61-7B35FB4EB514}" type="slidenum">
              <a:rPr kumimoji="1" lang="ja-JP" altLang="en-US" smtClean="0"/>
              <a:t>9</a:t>
            </a:fld>
            <a:endParaRPr kumimoji="1" lang="ja-JP" altLang="en-US"/>
          </a:p>
        </p:txBody>
      </p:sp>
    </p:spTree>
    <p:extLst>
      <p:ext uri="{BB962C8B-B14F-4D97-AF65-F5344CB8AC3E}">
        <p14:creationId xmlns:p14="http://schemas.microsoft.com/office/powerpoint/2010/main" val="2922915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r>
              <a:rPr lang="en-US" altLang="ja-JP" smtClean="0"/>
              <a:t>2017/07/27</a:t>
            </a:r>
            <a:endParaRPr lang="en-US" dirty="0"/>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altLang="ja-JP" smtClean="0"/>
              <a:t>2017/07/27</a:t>
            </a:r>
            <a:endParaRPr lang="en-US"/>
          </a:p>
        </p:txBody>
      </p:sp>
      <p:sp>
        <p:nvSpPr>
          <p:cNvPr id="5" name="Footer Placeholder 4"/>
          <p:cNvSpPr>
            <a:spLocks noGrp="1"/>
          </p:cNvSpPr>
          <p:nvPr>
            <p:ph type="ftr" sz="quarter" idx="11"/>
          </p:nvPr>
        </p:nvSpPr>
        <p:spPr/>
        <p:txBody>
          <a:bodyPr/>
          <a:lstStyle/>
          <a:p>
            <a:r>
              <a:rPr lang="ja-JP" altLang="en-US" smtClean="0"/>
              <a:t>夏の学校　星形成・惑星系分科会</a:t>
            </a:r>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altLang="ja-JP" smtClean="0"/>
              <a:t>2017/07/27</a:t>
            </a:r>
            <a:endParaRPr lang="en-US"/>
          </a:p>
        </p:txBody>
      </p:sp>
      <p:sp>
        <p:nvSpPr>
          <p:cNvPr id="8" name="Footer Placeholder 7"/>
          <p:cNvSpPr>
            <a:spLocks noGrp="1"/>
          </p:cNvSpPr>
          <p:nvPr>
            <p:ph type="ftr" sz="quarter" idx="11"/>
          </p:nvPr>
        </p:nvSpPr>
        <p:spPr/>
        <p:txBody>
          <a:bodyPr/>
          <a:lstStyle/>
          <a:p>
            <a:r>
              <a:rPr lang="ja-JP" altLang="en-US" smtClean="0"/>
              <a:t>夏の学校　星形成・惑星系分科会</a:t>
            </a:r>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altLang="ja-JP" smtClean="0"/>
              <a:t>2017/07/27</a:t>
            </a:r>
            <a:endParaRPr lang="en-US"/>
          </a:p>
        </p:txBody>
      </p:sp>
      <p:sp>
        <p:nvSpPr>
          <p:cNvPr id="4" name="Footer Placeholder 3"/>
          <p:cNvSpPr>
            <a:spLocks noGrp="1"/>
          </p:cNvSpPr>
          <p:nvPr>
            <p:ph type="ftr" sz="quarter" idx="11"/>
          </p:nvPr>
        </p:nvSpPr>
        <p:spPr/>
        <p:txBody>
          <a:bodyPr/>
          <a:lstStyle/>
          <a:p>
            <a:r>
              <a:rPr lang="ja-JP" altLang="en-US" smtClean="0"/>
              <a:t>夏の学校　星形成・惑星系分科会</a:t>
            </a:r>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smtClean="0"/>
              <a:t>2017/07/27</a:t>
            </a:r>
            <a:endParaRPr lang="en-US"/>
          </a:p>
        </p:txBody>
      </p:sp>
      <p:sp>
        <p:nvSpPr>
          <p:cNvPr id="3" name="Footer Placeholder 2"/>
          <p:cNvSpPr>
            <a:spLocks noGrp="1"/>
          </p:cNvSpPr>
          <p:nvPr>
            <p:ph type="ftr" sz="quarter" idx="11"/>
          </p:nvPr>
        </p:nvSpPr>
        <p:spPr/>
        <p:txBody>
          <a:bodyPr/>
          <a:lstStyle/>
          <a:p>
            <a:r>
              <a:rPr lang="ja-JP" altLang="en-US" smtClean="0"/>
              <a:t>夏の学校　星形成・惑星系分科会</a:t>
            </a:r>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altLang="ja-JP" smtClean="0"/>
              <a:t>2017/07/27</a:t>
            </a:r>
            <a:endParaRPr lang="en-US"/>
          </a:p>
        </p:txBody>
      </p:sp>
      <p:sp>
        <p:nvSpPr>
          <p:cNvPr id="6" name="Footer Placeholder 5"/>
          <p:cNvSpPr>
            <a:spLocks noGrp="1"/>
          </p:cNvSpPr>
          <p:nvPr>
            <p:ph type="ftr" sz="quarter" idx="11"/>
          </p:nvPr>
        </p:nvSpPr>
        <p:spPr/>
        <p:txBody>
          <a:bodyPr/>
          <a:lstStyle/>
          <a:p>
            <a:r>
              <a:rPr lang="ja-JP" altLang="en-US" smtClean="0"/>
              <a:t>夏の学校　星形成・惑星系分科会</a:t>
            </a:r>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正方形/長方形 7"/>
          <p:cNvSpPr/>
          <p:nvPr userDrawn="1"/>
        </p:nvSpPr>
        <p:spPr>
          <a:xfrm>
            <a:off x="0" y="0"/>
            <a:ext cx="9144000" cy="691842"/>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 name="正方形/長方形 8"/>
          <p:cNvSpPr/>
          <p:nvPr userDrawn="1"/>
        </p:nvSpPr>
        <p:spPr>
          <a:xfrm>
            <a:off x="0" y="6492875"/>
            <a:ext cx="9144000" cy="374601"/>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 name="Title Placeholder 1"/>
          <p:cNvSpPr>
            <a:spLocks noGrp="1"/>
          </p:cNvSpPr>
          <p:nvPr>
            <p:ph type="title"/>
          </p:nvPr>
        </p:nvSpPr>
        <p:spPr>
          <a:xfrm>
            <a:off x="0" y="0"/>
            <a:ext cx="9144000" cy="691842"/>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0" y="6492875"/>
            <a:ext cx="2133600" cy="365125"/>
          </a:xfrm>
          <a:prstGeom prst="rect">
            <a:avLst/>
          </a:prstGeom>
        </p:spPr>
        <p:txBody>
          <a:bodyPr vert="horz" lIns="91440" tIns="45720" rIns="91440" bIns="45720" rtlCol="0" anchor="ctr"/>
          <a:lstStyle>
            <a:lvl1pPr algn="l">
              <a:defRPr sz="1200" b="1">
                <a:solidFill>
                  <a:srgbClr val="000000"/>
                </a:solidFill>
                <a:latin typeface="Helvetica"/>
                <a:cs typeface="Helvetica"/>
              </a:defRPr>
            </a:lvl1pPr>
          </a:lstStyle>
          <a:p>
            <a:r>
              <a:rPr lang="en-US" altLang="ja-JP" smtClean="0"/>
              <a:t>2017/07/27</a:t>
            </a:r>
            <a:endParaRPr lang="en-US" dirty="0"/>
          </a:p>
        </p:txBody>
      </p:sp>
      <p:sp>
        <p:nvSpPr>
          <p:cNvPr id="5" name="Footer Placeholder 4"/>
          <p:cNvSpPr>
            <a:spLocks noGrp="1"/>
          </p:cNvSpPr>
          <p:nvPr>
            <p:ph type="ftr" sz="quarter" idx="3"/>
          </p:nvPr>
        </p:nvSpPr>
        <p:spPr>
          <a:xfrm>
            <a:off x="3124200" y="6492875"/>
            <a:ext cx="2895600" cy="365125"/>
          </a:xfrm>
          <a:prstGeom prst="rect">
            <a:avLst/>
          </a:prstGeom>
        </p:spPr>
        <p:txBody>
          <a:bodyPr vert="horz" lIns="91440" tIns="45720" rIns="91440" bIns="45720" rtlCol="0" anchor="ctr"/>
          <a:lstStyle>
            <a:lvl1pPr algn="ctr">
              <a:defRPr sz="1200" b="1">
                <a:solidFill>
                  <a:srgbClr val="000000"/>
                </a:solidFill>
              </a:defRPr>
            </a:lvl1pPr>
          </a:lstStyle>
          <a:p>
            <a:r>
              <a:rPr lang="ja-JP" altLang="en-US" dirty="0" smtClean="0"/>
              <a:t>夏の学校　星形成・惑星系分科会</a:t>
            </a:r>
            <a:endParaRPr lang="en-US" dirty="0"/>
          </a:p>
        </p:txBody>
      </p:sp>
      <p:sp>
        <p:nvSpPr>
          <p:cNvPr id="6" name="Slide Number Placeholder 5"/>
          <p:cNvSpPr>
            <a:spLocks noGrp="1"/>
          </p:cNvSpPr>
          <p:nvPr>
            <p:ph type="sldNum" sz="quarter" idx="4"/>
          </p:nvPr>
        </p:nvSpPr>
        <p:spPr>
          <a:xfrm>
            <a:off x="7010400" y="6492875"/>
            <a:ext cx="2133600" cy="365125"/>
          </a:xfrm>
          <a:prstGeom prst="rect">
            <a:avLst/>
          </a:prstGeom>
        </p:spPr>
        <p:txBody>
          <a:bodyPr vert="horz" lIns="91440" tIns="45720" rIns="91440" bIns="45720" rtlCol="0" anchor="ctr"/>
          <a:lstStyle>
            <a:lvl1pPr algn="r">
              <a:defRPr sz="1200" b="1">
                <a:solidFill>
                  <a:srgbClr val="000000"/>
                </a:solidFill>
                <a:latin typeface="Helvetica"/>
                <a:cs typeface="Helvetica"/>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5" r:id="rId10"/>
    <p:sldLayoutId id="2147493466" r:id="rId11"/>
  </p:sldLayoutIdLst>
  <p:hf hdr="0"/>
  <p:txStyles>
    <p:titleStyle>
      <a:lvl1pPr algn="ctr" defTabSz="457200" rtl="0" eaLnBrk="1" latinLnBrk="0" hangingPunct="1">
        <a:spcBef>
          <a:spcPct val="0"/>
        </a:spcBef>
        <a:buNone/>
        <a:defRPr sz="4400" b="1" kern="1200">
          <a:solidFill>
            <a:schemeClr val="tx1"/>
          </a:solidFill>
          <a:latin typeface="+mj-ea"/>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ea"/>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ea"/>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ea"/>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ea"/>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ea"/>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 Id="rId3" Type="http://schemas.openxmlformats.org/officeDocument/2006/relationships/image" Target="../media/image12.jpg"/></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6" Type="http://schemas.openxmlformats.org/officeDocument/2006/relationships/image" Target="../media/image17.emf"/><Relationship Id="rId7" Type="http://schemas.openxmlformats.org/officeDocument/2006/relationships/image" Target="../media/image18.png"/><Relationship Id="rId8"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23.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5" Type="http://schemas.openxmlformats.org/officeDocument/2006/relationships/image" Target="../media/image23.emf"/><Relationship Id="rId6" Type="http://schemas.openxmlformats.org/officeDocument/2006/relationships/image" Target="../media/image24.emf"/><Relationship Id="rId7" Type="http://schemas.openxmlformats.org/officeDocument/2006/relationships/image" Target="../media/image25.emf"/><Relationship Id="rId8" Type="http://schemas.openxmlformats.org/officeDocument/2006/relationships/image" Target="../media/image26.emf"/><Relationship Id="rId9" Type="http://schemas.openxmlformats.org/officeDocument/2006/relationships/image" Target="../media/image27.emf"/><Relationship Id="rId10" Type="http://schemas.openxmlformats.org/officeDocument/2006/relationships/image" Target="../media/image28.emf"/><Relationship Id="rId11" Type="http://schemas.openxmlformats.org/officeDocument/2006/relationships/image" Target="../media/image29.emf"/><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4.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5" Type="http://schemas.openxmlformats.org/officeDocument/2006/relationships/image" Target="../media/image33.emf"/><Relationship Id="rId6" Type="http://schemas.openxmlformats.org/officeDocument/2006/relationships/image" Target="../media/image34.emf"/><Relationship Id="rId7" Type="http://schemas.openxmlformats.org/officeDocument/2006/relationships/image" Target="../media/image35.emf"/><Relationship Id="rId8" Type="http://schemas.openxmlformats.org/officeDocument/2006/relationships/image" Target="../media/image36.emf"/><Relationship Id="rId9"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25.xml.rels><?xml version="1.0" encoding="UTF-8" standalone="yes"?>
<Relationships xmlns="http://schemas.openxmlformats.org/package/2006/relationships"><Relationship Id="rId3" Type="http://schemas.openxmlformats.org/officeDocument/2006/relationships/image" Target="../media/image39.emf"/><Relationship Id="rId4" Type="http://schemas.openxmlformats.org/officeDocument/2006/relationships/image" Target="../media/image40.emf"/><Relationship Id="rId5" Type="http://schemas.openxmlformats.org/officeDocument/2006/relationships/image" Target="../media/image41.emf"/><Relationship Id="rId6" Type="http://schemas.openxmlformats.org/officeDocument/2006/relationships/image" Target="../media/image42.emf"/><Relationship Id="rId7" Type="http://schemas.openxmlformats.org/officeDocument/2006/relationships/image" Target="../media/image26.emf"/><Relationship Id="rId8" Type="http://schemas.openxmlformats.org/officeDocument/2006/relationships/image" Target="../media/image27.emf"/><Relationship Id="rId1" Type="http://schemas.openxmlformats.org/officeDocument/2006/relationships/slideLayout" Target="../slideLayouts/slideLayout2.xml"/><Relationship Id="rId2" Type="http://schemas.openxmlformats.org/officeDocument/2006/relationships/image" Target="../media/image38.emf"/></Relationships>
</file>

<file path=ppt/slides/_rels/slide26.xml.rels><?xml version="1.0" encoding="UTF-8" standalone="yes"?>
<Relationships xmlns="http://schemas.openxmlformats.org/package/2006/relationships"><Relationship Id="rId11" Type="http://schemas.openxmlformats.org/officeDocument/2006/relationships/image" Target="../media/image52.emf"/><Relationship Id="rId12" Type="http://schemas.openxmlformats.org/officeDocument/2006/relationships/image" Target="../media/image53.emf"/><Relationship Id="rId13" Type="http://schemas.openxmlformats.org/officeDocument/2006/relationships/image" Target="../media/image54.emf"/><Relationship Id="rId14" Type="http://schemas.openxmlformats.org/officeDocument/2006/relationships/image" Target="../media/image55.emf"/><Relationship Id="rId15" Type="http://schemas.openxmlformats.org/officeDocument/2006/relationships/image" Target="../media/image56.emf"/><Relationship Id="rId1" Type="http://schemas.openxmlformats.org/officeDocument/2006/relationships/slideLayout" Target="../slideLayouts/slideLayout2.xml"/><Relationship Id="rId2" Type="http://schemas.openxmlformats.org/officeDocument/2006/relationships/image" Target="../media/image43.emf"/><Relationship Id="rId3" Type="http://schemas.openxmlformats.org/officeDocument/2006/relationships/image" Target="../media/image44.emf"/><Relationship Id="rId4" Type="http://schemas.openxmlformats.org/officeDocument/2006/relationships/image" Target="../media/image45.emf"/><Relationship Id="rId5" Type="http://schemas.openxmlformats.org/officeDocument/2006/relationships/image" Target="../media/image46.emf"/><Relationship Id="rId6" Type="http://schemas.openxmlformats.org/officeDocument/2006/relationships/image" Target="../media/image47.emf"/><Relationship Id="rId7" Type="http://schemas.openxmlformats.org/officeDocument/2006/relationships/image" Target="../media/image48.emf"/><Relationship Id="rId8" Type="http://schemas.openxmlformats.org/officeDocument/2006/relationships/image" Target="../media/image49.emf"/><Relationship Id="rId9" Type="http://schemas.openxmlformats.org/officeDocument/2006/relationships/image" Target="../media/image50.emf"/><Relationship Id="rId10" Type="http://schemas.openxmlformats.org/officeDocument/2006/relationships/image" Target="../media/image5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5"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708471"/>
            <a:ext cx="9144000" cy="1627232"/>
          </a:xfrm>
        </p:spPr>
        <p:txBody>
          <a:bodyPr>
            <a:normAutofit/>
          </a:bodyPr>
          <a:lstStyle/>
          <a:p>
            <a:r>
              <a:rPr kumimoji="1" lang="ja-JP" altLang="en-US" dirty="0" smtClean="0">
                <a:latin typeface="+mj-ea"/>
                <a:cs typeface="Helvetica"/>
              </a:rPr>
              <a:t>巨大衝突ステージにおける</a:t>
            </a:r>
            <a:r>
              <a:rPr kumimoji="1" lang="en-US" altLang="ja-JP" dirty="0" smtClean="0">
                <a:latin typeface="+mj-ea"/>
                <a:cs typeface="Helvetica"/>
              </a:rPr>
              <a:t/>
            </a:r>
            <a:br>
              <a:rPr kumimoji="1" lang="en-US" altLang="ja-JP" dirty="0" smtClean="0">
                <a:latin typeface="+mj-ea"/>
                <a:cs typeface="Helvetica"/>
              </a:rPr>
            </a:br>
            <a:r>
              <a:rPr kumimoji="1" lang="ja-JP" altLang="en-US" dirty="0" smtClean="0">
                <a:latin typeface="+mj-ea"/>
                <a:cs typeface="Helvetica"/>
              </a:rPr>
              <a:t>衝突破壊の重要性</a:t>
            </a:r>
            <a:endParaRPr kumimoji="1" lang="ja-JP" altLang="en-US" sz="3100" dirty="0">
              <a:latin typeface="+mj-ea"/>
              <a:cs typeface="Helvetica"/>
            </a:endParaRPr>
          </a:p>
        </p:txBody>
      </p:sp>
      <p:sp>
        <p:nvSpPr>
          <p:cNvPr id="3" name="サブタイトル 2"/>
          <p:cNvSpPr>
            <a:spLocks noGrp="1"/>
          </p:cNvSpPr>
          <p:nvPr>
            <p:ph type="subTitle" idx="1"/>
          </p:nvPr>
        </p:nvSpPr>
        <p:spPr>
          <a:xfrm>
            <a:off x="429091" y="3040716"/>
            <a:ext cx="8204287" cy="914373"/>
          </a:xfrm>
        </p:spPr>
        <p:txBody>
          <a:bodyPr>
            <a:normAutofit/>
          </a:bodyPr>
          <a:lstStyle/>
          <a:p>
            <a:pPr algn="r"/>
            <a:r>
              <a:rPr kumimoji="1" lang="ja-JP" altLang="en-US" sz="2000" dirty="0" smtClean="0">
                <a:solidFill>
                  <a:schemeClr val="tx1"/>
                </a:solidFill>
                <a:latin typeface="+mj-ea"/>
                <a:ea typeface="+mj-ea"/>
              </a:rPr>
              <a:t>名古屋大学大学院理学研究科</a:t>
            </a:r>
            <a:r>
              <a:rPr kumimoji="1" lang="en-US" altLang="ja-JP" sz="2000" dirty="0">
                <a:solidFill>
                  <a:schemeClr val="tx1"/>
                </a:solidFill>
                <a:latin typeface="+mj-ea"/>
                <a:ea typeface="+mj-ea"/>
              </a:rPr>
              <a:t> </a:t>
            </a:r>
            <a:r>
              <a:rPr kumimoji="1" lang="ja-JP" altLang="en-US" sz="2000" dirty="0" smtClean="0">
                <a:solidFill>
                  <a:schemeClr val="tx1"/>
                </a:solidFill>
                <a:latin typeface="+mj-ea"/>
                <a:ea typeface="+mj-ea"/>
              </a:rPr>
              <a:t>理論宇宙物理学研究室</a:t>
            </a:r>
            <a:r>
              <a:rPr kumimoji="1" lang="en-US" altLang="ja-JP" sz="2000" dirty="0">
                <a:solidFill>
                  <a:schemeClr val="tx1"/>
                </a:solidFill>
                <a:latin typeface="+mj-ea"/>
                <a:ea typeface="+mj-ea"/>
              </a:rPr>
              <a:t> </a:t>
            </a:r>
            <a:r>
              <a:rPr kumimoji="1" lang="en-US" altLang="ja-JP" sz="2000" dirty="0" smtClean="0">
                <a:solidFill>
                  <a:schemeClr val="tx1"/>
                </a:solidFill>
                <a:latin typeface="+mj-ea"/>
              </a:rPr>
              <a:t>M</a:t>
            </a:r>
            <a:r>
              <a:rPr kumimoji="1" lang="en-US" altLang="ja-JP" sz="2000" dirty="0">
                <a:solidFill>
                  <a:schemeClr val="tx1"/>
                </a:solidFill>
                <a:latin typeface="+mj-ea"/>
              </a:rPr>
              <a:t>1</a:t>
            </a:r>
            <a:r>
              <a:rPr kumimoji="1" lang="en-US" altLang="ja-JP" sz="2000" dirty="0" smtClean="0">
                <a:solidFill>
                  <a:schemeClr val="tx1"/>
                </a:solidFill>
                <a:latin typeface="+mj-ea"/>
              </a:rPr>
              <a:t> </a:t>
            </a:r>
            <a:r>
              <a:rPr kumimoji="1" lang="ja-JP" altLang="en-US" sz="2000" dirty="0" smtClean="0">
                <a:solidFill>
                  <a:schemeClr val="tx1"/>
                </a:solidFill>
                <a:latin typeface="+mj-ea"/>
              </a:rPr>
              <a:t>磯谷和</a:t>
            </a:r>
            <a:r>
              <a:rPr kumimoji="1" lang="ja-JP" altLang="en-US" sz="2000" dirty="0">
                <a:solidFill>
                  <a:schemeClr val="tx1"/>
                </a:solidFill>
                <a:latin typeface="+mj-ea"/>
              </a:rPr>
              <a:t>秀</a:t>
            </a:r>
            <a:endParaRPr kumimoji="1" lang="en-US" altLang="ja-JP" sz="2000" dirty="0">
              <a:solidFill>
                <a:schemeClr val="tx1"/>
              </a:solidFill>
              <a:latin typeface="+mj-ea"/>
            </a:endParaRPr>
          </a:p>
          <a:p>
            <a:pPr algn="r"/>
            <a:r>
              <a:rPr kumimoji="1" lang="ja-JP" altLang="ja-JP" sz="2000" dirty="0" smtClean="0">
                <a:solidFill>
                  <a:schemeClr val="tx1"/>
                </a:solidFill>
                <a:latin typeface="+mj-ea"/>
                <a:ea typeface="+mj-ea"/>
              </a:rPr>
              <a:t>　</a:t>
            </a:r>
            <a:r>
              <a:rPr kumimoji="1" lang="ja-JP" altLang="en-US" sz="2000" dirty="0" smtClean="0">
                <a:solidFill>
                  <a:schemeClr val="tx1"/>
                </a:solidFill>
                <a:latin typeface="+mj-ea"/>
                <a:ea typeface="+mj-ea"/>
              </a:rPr>
              <a:t>指導教官</a:t>
            </a:r>
            <a:r>
              <a:rPr kumimoji="1" lang="en-US" altLang="ja-JP" sz="2000" dirty="0" smtClean="0">
                <a:solidFill>
                  <a:schemeClr val="tx1"/>
                </a:solidFill>
                <a:latin typeface="+mj-ea"/>
                <a:ea typeface="+mj-ea"/>
              </a:rPr>
              <a:t> </a:t>
            </a:r>
            <a:r>
              <a:rPr kumimoji="1" lang="ja-JP" altLang="en-US" sz="2000" dirty="0" smtClean="0">
                <a:solidFill>
                  <a:schemeClr val="tx1"/>
                </a:solidFill>
                <a:latin typeface="+mj-ea"/>
                <a:ea typeface="+mj-ea"/>
              </a:rPr>
              <a:t>小林浩</a:t>
            </a:r>
            <a:endParaRPr kumimoji="1" lang="ja-JP" altLang="en-US" sz="2000" dirty="0">
              <a:solidFill>
                <a:schemeClr val="tx1"/>
              </a:solidFill>
              <a:latin typeface="+mj-ea"/>
              <a:ea typeface="+mj-ea"/>
            </a:endParaRPr>
          </a:p>
        </p:txBody>
      </p:sp>
      <p:sp>
        <p:nvSpPr>
          <p:cNvPr id="7" name="テキスト ボックス 6"/>
          <p:cNvSpPr txBox="1"/>
          <p:nvPr/>
        </p:nvSpPr>
        <p:spPr>
          <a:xfrm>
            <a:off x="394763" y="2370025"/>
            <a:ext cx="8366393" cy="523220"/>
          </a:xfrm>
          <a:prstGeom prst="rect">
            <a:avLst/>
          </a:prstGeom>
          <a:noFill/>
        </p:spPr>
        <p:txBody>
          <a:bodyPr wrap="none" rtlCol="0">
            <a:spAutoFit/>
          </a:bodyPr>
          <a:lstStyle/>
          <a:p>
            <a:r>
              <a:rPr kumimoji="1" lang="en-US" altLang="ja-JP" sz="2800" b="1" dirty="0">
                <a:latin typeface="+mj-ea"/>
                <a:ea typeface="+mj-ea"/>
                <a:cs typeface="Helvetica"/>
              </a:rPr>
              <a:t>N</a:t>
            </a:r>
            <a:r>
              <a:rPr kumimoji="1" lang="ja-JP" altLang="en-US" sz="2800" b="1" dirty="0">
                <a:latin typeface="+mj-ea"/>
                <a:ea typeface="+mj-ea"/>
                <a:cs typeface="Helvetica"/>
              </a:rPr>
              <a:t>体計算・統計的手法のハイブリッドコードの開発</a:t>
            </a:r>
            <a:endParaRPr kumimoji="1" lang="ja-JP" altLang="en-US" sz="2800" b="1" dirty="0">
              <a:latin typeface="+mj-ea"/>
              <a:ea typeface="+mj-ea"/>
            </a:endParaRPr>
          </a:p>
        </p:txBody>
      </p:sp>
      <p:sp>
        <p:nvSpPr>
          <p:cNvPr id="8" name="テキスト ボックス 7"/>
          <p:cNvSpPr txBox="1"/>
          <p:nvPr/>
        </p:nvSpPr>
        <p:spPr>
          <a:xfrm>
            <a:off x="5175204" y="6211078"/>
            <a:ext cx="2379778" cy="307777"/>
          </a:xfrm>
          <a:prstGeom prst="rect">
            <a:avLst/>
          </a:prstGeom>
          <a:noFill/>
        </p:spPr>
        <p:txBody>
          <a:bodyPr wrap="none" rtlCol="0">
            <a:spAutoFit/>
          </a:bodyPr>
          <a:lstStyle/>
          <a:p>
            <a:r>
              <a:rPr lang="en-US" altLang="ja-JP" sz="1400" dirty="0" smtClean="0">
                <a:latin typeface="Helvetica"/>
                <a:cs typeface="Helvetica"/>
              </a:rPr>
              <a:t>Credit : NASA</a:t>
            </a:r>
            <a:r>
              <a:rPr lang="en-US" altLang="ja-JP" sz="1400" dirty="0">
                <a:latin typeface="Helvetica"/>
                <a:cs typeface="Helvetica"/>
              </a:rPr>
              <a:t>/JPL-Caltech </a:t>
            </a:r>
            <a:endParaRPr kumimoji="1" lang="ja-JP" altLang="en-US" sz="1400" dirty="0">
              <a:latin typeface="Helvetica"/>
              <a:cs typeface="Helvetica"/>
            </a:endParaRPr>
          </a:p>
        </p:txBody>
      </p:sp>
      <p:pic>
        <p:nvPicPr>
          <p:cNvPr id="9" name="図 8" descr="103362main_spitzer-distantsystem-brows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6754" y="4024729"/>
            <a:ext cx="3886842" cy="2186349"/>
          </a:xfrm>
          <a:prstGeom prst="rect">
            <a:avLst/>
          </a:prstGeom>
        </p:spPr>
      </p:pic>
      <p:pic>
        <p:nvPicPr>
          <p:cNvPr id="4" name="図 3" descr="an-artists-rendering-of-what-the-environment-around-pleiades-star-hd-23514-might-look-like-as-two-planets-collide.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8671" y="4026015"/>
            <a:ext cx="2825219" cy="2185063"/>
          </a:xfrm>
          <a:prstGeom prst="rect">
            <a:avLst/>
          </a:prstGeom>
        </p:spPr>
      </p:pic>
      <p:sp>
        <p:nvSpPr>
          <p:cNvPr id="5" name="テキスト ボックス 4"/>
          <p:cNvSpPr txBox="1"/>
          <p:nvPr/>
        </p:nvSpPr>
        <p:spPr>
          <a:xfrm>
            <a:off x="570565" y="6214407"/>
            <a:ext cx="3560703" cy="307777"/>
          </a:xfrm>
          <a:prstGeom prst="rect">
            <a:avLst/>
          </a:prstGeom>
          <a:noFill/>
        </p:spPr>
        <p:txBody>
          <a:bodyPr wrap="none" rtlCol="0">
            <a:spAutoFit/>
          </a:bodyPr>
          <a:lstStyle/>
          <a:p>
            <a:r>
              <a:rPr kumimoji="1" lang="en-US" altLang="ja-JP" sz="1400" dirty="0" smtClean="0">
                <a:latin typeface="Helvetica"/>
                <a:cs typeface="Helvetica"/>
              </a:rPr>
              <a:t>Credit : Gemini Observatory/Lynette Cook</a:t>
            </a:r>
            <a:endParaRPr kumimoji="1" lang="ja-JP" altLang="en-US" sz="1400" dirty="0">
              <a:latin typeface="Helvetica"/>
              <a:cs typeface="Helvetica"/>
            </a:endParaRPr>
          </a:p>
        </p:txBody>
      </p:sp>
    </p:spTree>
    <p:extLst>
      <p:ext uri="{BB962C8B-B14F-4D97-AF65-F5344CB8AC3E}">
        <p14:creationId xmlns:p14="http://schemas.microsoft.com/office/powerpoint/2010/main" val="15661153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10</a:t>
            </a:fld>
            <a:endParaRPr lang="en-US"/>
          </a:p>
        </p:txBody>
      </p:sp>
    </p:spTree>
    <p:extLst>
      <p:ext uri="{BB962C8B-B14F-4D97-AF65-F5344CB8AC3E}">
        <p14:creationId xmlns:p14="http://schemas.microsoft.com/office/powerpoint/2010/main" val="1086143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結果</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11</a:t>
            </a:fld>
            <a:endParaRPr lang="en-US"/>
          </a:p>
        </p:txBody>
      </p:sp>
    </p:spTree>
    <p:extLst>
      <p:ext uri="{BB962C8B-B14F-4D97-AF65-F5344CB8AC3E}">
        <p14:creationId xmlns:p14="http://schemas.microsoft.com/office/powerpoint/2010/main" val="190884043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議論</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12</a:t>
            </a:fld>
            <a:endParaRPr lang="en-US"/>
          </a:p>
        </p:txBody>
      </p:sp>
    </p:spTree>
    <p:extLst>
      <p:ext uri="{BB962C8B-B14F-4D97-AF65-F5344CB8AC3E}">
        <p14:creationId xmlns:p14="http://schemas.microsoft.com/office/powerpoint/2010/main" val="46999191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まとめ</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13</a:t>
            </a:fld>
            <a:endParaRPr lang="en-US"/>
          </a:p>
        </p:txBody>
      </p:sp>
    </p:spTree>
    <p:extLst>
      <p:ext uri="{BB962C8B-B14F-4D97-AF65-F5344CB8AC3E}">
        <p14:creationId xmlns:p14="http://schemas.microsoft.com/office/powerpoint/2010/main" val="380246040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3" name="コンテンツ プレースホルダー 2"/>
          <p:cNvSpPr>
            <a:spLocks noGrp="1"/>
          </p:cNvSpPr>
          <p:nvPr>
            <p:ph idx="1"/>
          </p:nvPr>
        </p:nvSpPr>
        <p:spPr>
          <a:xfrm>
            <a:off x="457200" y="3114040"/>
            <a:ext cx="8229600" cy="949959"/>
          </a:xfrm>
        </p:spPr>
        <p:txBody>
          <a:bodyPr>
            <a:noAutofit/>
          </a:bodyPr>
          <a:lstStyle/>
          <a:p>
            <a:pPr marL="0" indent="0" algn="ctr">
              <a:buNone/>
            </a:pPr>
            <a:r>
              <a:rPr kumimoji="1" lang="en-US" altLang="ja-JP" sz="4000" dirty="0" smtClean="0"/>
              <a:t>Appendix</a:t>
            </a:r>
            <a:endParaRPr kumimoji="1" lang="ja-JP" altLang="en-US" sz="4000"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14</a:t>
            </a:fld>
            <a:endParaRPr lang="en-US"/>
          </a:p>
        </p:txBody>
      </p:sp>
    </p:spTree>
    <p:extLst>
      <p:ext uri="{BB962C8B-B14F-4D97-AF65-F5344CB8AC3E}">
        <p14:creationId xmlns:p14="http://schemas.microsoft.com/office/powerpoint/2010/main" val="215594224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背景</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15</a:t>
            </a:fld>
            <a:endParaRPr lang="en-US"/>
          </a:p>
        </p:txBody>
      </p:sp>
      <p:pic>
        <p:nvPicPr>
          <p:cNvPr id="17" name="図 16" descr="rikanenpyo_fig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5850" y="1219775"/>
            <a:ext cx="2991730" cy="4831644"/>
          </a:xfrm>
          <a:prstGeom prst="rect">
            <a:avLst/>
          </a:prstGeom>
        </p:spPr>
      </p:pic>
      <p:sp>
        <p:nvSpPr>
          <p:cNvPr id="7" name="テキスト ボックス 6"/>
          <p:cNvSpPr txBox="1"/>
          <p:nvPr/>
        </p:nvSpPr>
        <p:spPr>
          <a:xfrm>
            <a:off x="281726" y="809801"/>
            <a:ext cx="6160661" cy="461665"/>
          </a:xfrm>
          <a:prstGeom prst="rect">
            <a:avLst/>
          </a:prstGeom>
          <a:noFill/>
        </p:spPr>
        <p:txBody>
          <a:bodyPr wrap="none" rtlCol="0">
            <a:spAutoFit/>
          </a:bodyPr>
          <a:lstStyle/>
          <a:p>
            <a:pPr marL="342900" indent="-342900">
              <a:buFont typeface="Arial"/>
              <a:buChar char="•"/>
            </a:pPr>
            <a:r>
              <a:rPr kumimoji="1" lang="ja-JP" altLang="en-US" sz="2400" dirty="0" smtClean="0"/>
              <a:t>現在の地球型惑星形成理論（標準モデル）</a:t>
            </a:r>
            <a:endParaRPr kumimoji="1" lang="en-US" altLang="ja-JP" sz="2400" dirty="0" smtClean="0"/>
          </a:p>
        </p:txBody>
      </p:sp>
      <p:grpSp>
        <p:nvGrpSpPr>
          <p:cNvPr id="9" name="図形グループ 8"/>
          <p:cNvGrpSpPr/>
          <p:nvPr/>
        </p:nvGrpSpPr>
        <p:grpSpPr>
          <a:xfrm>
            <a:off x="394766" y="2714475"/>
            <a:ext cx="5775940" cy="738664"/>
            <a:chOff x="267847" y="1347235"/>
            <a:chExt cx="5775940" cy="738664"/>
          </a:xfrm>
        </p:grpSpPr>
        <p:sp>
          <p:nvSpPr>
            <p:cNvPr id="10" name="テキスト ボックス 9"/>
            <p:cNvSpPr txBox="1"/>
            <p:nvPr/>
          </p:nvSpPr>
          <p:spPr>
            <a:xfrm>
              <a:off x="267847" y="1347235"/>
              <a:ext cx="5775940" cy="369332"/>
            </a:xfrm>
            <a:prstGeom prst="rect">
              <a:avLst/>
            </a:prstGeom>
            <a:noFill/>
          </p:spPr>
          <p:txBody>
            <a:bodyPr wrap="none" rtlCol="0">
              <a:spAutoFit/>
            </a:bodyPr>
            <a:lstStyle/>
            <a:p>
              <a:pPr marL="342900" indent="-342900">
                <a:buFont typeface="+mj-ea"/>
                <a:buAutoNum type="circleNumDbPlain" startAt="2"/>
              </a:pPr>
              <a:r>
                <a:rPr lang="ja-JP" altLang="en-US" b="1" dirty="0" smtClean="0">
                  <a:latin typeface="+mn-ea"/>
                  <a:cs typeface="ヒラギノ角ゴ Pro W3"/>
                </a:rPr>
                <a:t>ダスト</a:t>
              </a:r>
              <a:r>
                <a:rPr lang="ja-JP" altLang="en-US" dirty="0" smtClean="0">
                  <a:latin typeface="+mn-ea"/>
                  <a:cs typeface="ヒラギノ角ゴ Pro W3"/>
                </a:rPr>
                <a:t>（</a:t>
              </a:r>
              <a:r>
                <a:rPr lang="en-US" altLang="ja-JP" dirty="0" smtClean="0">
                  <a:latin typeface="+mn-ea"/>
                  <a:cs typeface="Helvetica"/>
                </a:rPr>
                <a:t>~0.1-10μm</a:t>
              </a:r>
              <a:r>
                <a:rPr lang="ja-JP" altLang="en-US" dirty="0" smtClean="0">
                  <a:latin typeface="+mn-ea"/>
                  <a:cs typeface="ヒラギノ角ゴ Pro W3"/>
                </a:rPr>
                <a:t>）</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微惑星</a:t>
              </a:r>
              <a:r>
                <a:rPr lang="ja-JP" altLang="en-US" dirty="0" smtClean="0">
                  <a:latin typeface="+mn-ea"/>
                  <a:cs typeface="ヒラギノ角ゴ Pro W3"/>
                </a:rPr>
                <a:t>（</a:t>
              </a:r>
              <a:r>
                <a:rPr lang="en-US" altLang="ja-JP" dirty="0" smtClean="0">
                  <a:latin typeface="+mn-ea"/>
                  <a:cs typeface="Helvetica"/>
                </a:rPr>
                <a:t>~1-1000km</a:t>
              </a:r>
              <a:r>
                <a:rPr lang="ja-JP" altLang="en-US" dirty="0" smtClean="0">
                  <a:latin typeface="+mn-ea"/>
                  <a:cs typeface="ヒラギノ角ゴ Pro W3"/>
                </a:rPr>
                <a:t>）</a:t>
              </a:r>
              <a:endParaRPr kumimoji="1" lang="ja-JP" altLang="en-US" dirty="0">
                <a:latin typeface="+mn-ea"/>
                <a:cs typeface="ヒラギノ角ゴ Pro W3"/>
              </a:endParaRPr>
            </a:p>
          </p:txBody>
        </p:sp>
        <p:sp>
          <p:nvSpPr>
            <p:cNvPr id="11" name="テキスト ボックス 10"/>
            <p:cNvSpPr txBox="1"/>
            <p:nvPr/>
          </p:nvSpPr>
          <p:spPr>
            <a:xfrm>
              <a:off x="692851" y="1716567"/>
              <a:ext cx="620971"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dust</a:t>
              </a:r>
              <a:endParaRPr kumimoji="1" lang="ja-JP" altLang="en-US" dirty="0">
                <a:solidFill>
                  <a:srgbClr val="000000"/>
                </a:solidFill>
                <a:latin typeface="Helvetica"/>
                <a:cs typeface="Helvetica"/>
              </a:endParaRPr>
            </a:p>
          </p:txBody>
        </p:sp>
        <p:sp>
          <p:nvSpPr>
            <p:cNvPr id="12" name="テキスト ボックス 11"/>
            <p:cNvSpPr txBox="1"/>
            <p:nvPr/>
          </p:nvSpPr>
          <p:spPr>
            <a:xfrm>
              <a:off x="3208950" y="1716567"/>
              <a:ext cx="1480619"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planetesimal</a:t>
              </a:r>
              <a:endParaRPr kumimoji="1" lang="ja-JP" altLang="en-US" dirty="0">
                <a:solidFill>
                  <a:srgbClr val="000000"/>
                </a:solidFill>
                <a:latin typeface="Helvetica"/>
                <a:cs typeface="Helvetica"/>
              </a:endParaRPr>
            </a:p>
          </p:txBody>
        </p:sp>
      </p:grpSp>
      <p:grpSp>
        <p:nvGrpSpPr>
          <p:cNvPr id="28" name="図形グループ 27"/>
          <p:cNvGrpSpPr/>
          <p:nvPr/>
        </p:nvGrpSpPr>
        <p:grpSpPr>
          <a:xfrm>
            <a:off x="401364" y="3628190"/>
            <a:ext cx="4903907" cy="738664"/>
            <a:chOff x="198898" y="3628190"/>
            <a:chExt cx="4903907" cy="738664"/>
          </a:xfrm>
        </p:grpSpPr>
        <p:sp>
          <p:nvSpPr>
            <p:cNvPr id="8" name="テキスト ボックス 7"/>
            <p:cNvSpPr txBox="1"/>
            <p:nvPr/>
          </p:nvSpPr>
          <p:spPr>
            <a:xfrm>
              <a:off x="198898" y="3628190"/>
              <a:ext cx="4903907" cy="369332"/>
            </a:xfrm>
            <a:prstGeom prst="rect">
              <a:avLst/>
            </a:prstGeom>
            <a:noFill/>
          </p:spPr>
          <p:txBody>
            <a:bodyPr wrap="none" rtlCol="0">
              <a:spAutoFit/>
            </a:bodyPr>
            <a:lstStyle/>
            <a:p>
              <a:pPr marL="342900" indent="-342900">
                <a:buFont typeface="+mj-ea"/>
                <a:buAutoNum type="circleNumDbPlain" startAt="3"/>
              </a:pPr>
              <a:r>
                <a:rPr lang="ja-JP" altLang="en-US" b="1" dirty="0" smtClean="0">
                  <a:solidFill>
                    <a:srgbClr val="000000"/>
                  </a:solidFill>
                  <a:latin typeface="+mn-ea"/>
                  <a:cs typeface="ヒラギノ角ゴ Pro W3"/>
                </a:rPr>
                <a:t>微惑星</a:t>
              </a:r>
              <a:r>
                <a:rPr lang="ja-JP" altLang="en-US" dirty="0" smtClean="0">
                  <a:solidFill>
                    <a:srgbClr val="000000"/>
                  </a:solidFill>
                  <a:latin typeface="+mn-ea"/>
                  <a:cs typeface="ヒラギノ角ゴ Pro W3"/>
                </a:rPr>
                <a:t>　</a:t>
              </a:r>
              <a:r>
                <a:rPr lang="en-US" altLang="ja-JP" dirty="0" smtClean="0">
                  <a:solidFill>
                    <a:srgbClr val="000000"/>
                  </a:solidFill>
                  <a:latin typeface="+mn-ea"/>
                  <a:cs typeface="ヒラギノ角ゴ Pro W3"/>
                </a:rPr>
                <a:t>→</a:t>
              </a:r>
              <a:r>
                <a:rPr lang="ja-JP" altLang="en-US" dirty="0" smtClean="0">
                  <a:solidFill>
                    <a:srgbClr val="000000"/>
                  </a:solidFill>
                  <a:latin typeface="+mn-ea"/>
                  <a:cs typeface="ヒラギノ角ゴ Pro W3"/>
                </a:rPr>
                <a:t>　</a:t>
              </a:r>
              <a:r>
                <a:rPr lang="ja-JP" altLang="en-US" b="1" dirty="0" smtClean="0">
                  <a:solidFill>
                    <a:srgbClr val="000000"/>
                  </a:solidFill>
                  <a:latin typeface="+mn-ea"/>
                  <a:cs typeface="ヒラギノ角ゴ Pro W3"/>
                </a:rPr>
                <a:t>原始惑星</a:t>
              </a:r>
              <a:r>
                <a:rPr lang="ja-JP" altLang="en-US" dirty="0" smtClean="0">
                  <a:solidFill>
                    <a:srgbClr val="000000"/>
                  </a:solidFill>
                  <a:latin typeface="+mn-ea"/>
                  <a:cs typeface="ヒラギノ角ゴ Pro W3"/>
                </a:rPr>
                <a:t>（</a:t>
              </a:r>
              <a:r>
                <a:rPr lang="en-US" altLang="ja-JP" dirty="0" smtClean="0">
                  <a:solidFill>
                    <a:srgbClr val="000000"/>
                  </a:solidFill>
                  <a:latin typeface="+mn-ea"/>
                  <a:cs typeface="Helvetica"/>
                </a:rPr>
                <a:t>~1000-5000km</a:t>
              </a:r>
              <a:r>
                <a:rPr lang="ja-JP" altLang="en-US" dirty="0" smtClean="0">
                  <a:solidFill>
                    <a:srgbClr val="000000"/>
                  </a:solidFill>
                  <a:latin typeface="+mn-ea"/>
                  <a:cs typeface="Helvetica"/>
                </a:rPr>
                <a:t>）</a:t>
              </a:r>
              <a:endParaRPr lang="ja-JP" altLang="en-US" dirty="0">
                <a:solidFill>
                  <a:srgbClr val="000000"/>
                </a:solidFill>
                <a:latin typeface="+mn-ea"/>
                <a:cs typeface="ヒラギノ角ゴ Pro W3"/>
              </a:endParaRPr>
            </a:p>
          </p:txBody>
        </p:sp>
        <p:sp>
          <p:nvSpPr>
            <p:cNvPr id="15" name="テキスト ボックス 14"/>
            <p:cNvSpPr txBox="1"/>
            <p:nvPr/>
          </p:nvSpPr>
          <p:spPr>
            <a:xfrm>
              <a:off x="1969455" y="3997522"/>
              <a:ext cx="954370" cy="369332"/>
            </a:xfrm>
            <a:prstGeom prst="rect">
              <a:avLst/>
            </a:prstGeom>
            <a:noFill/>
          </p:spPr>
          <p:txBody>
            <a:bodyPr wrap="none" rtlCol="0">
              <a:spAutoFit/>
            </a:bodyPr>
            <a:lstStyle/>
            <a:p>
              <a:r>
                <a:rPr kumimoji="1" lang="en-US" altLang="ja-JP" dirty="0" smtClean="0">
                  <a:solidFill>
                    <a:srgbClr val="000000"/>
                  </a:solidFill>
                  <a:latin typeface="Helvetica"/>
                  <a:cs typeface="Helvetica"/>
                </a:rPr>
                <a:t>embryo</a:t>
              </a:r>
              <a:endParaRPr kumimoji="1" lang="ja-JP" altLang="en-US" dirty="0">
                <a:solidFill>
                  <a:srgbClr val="000000"/>
                </a:solidFill>
                <a:latin typeface="Helvetica"/>
                <a:cs typeface="Helvetica"/>
              </a:endParaRPr>
            </a:p>
          </p:txBody>
        </p:sp>
      </p:grpSp>
      <p:grpSp>
        <p:nvGrpSpPr>
          <p:cNvPr id="27" name="図形グループ 26"/>
          <p:cNvGrpSpPr/>
          <p:nvPr/>
        </p:nvGrpSpPr>
        <p:grpSpPr>
          <a:xfrm>
            <a:off x="401026" y="4551626"/>
            <a:ext cx="4839786" cy="738664"/>
            <a:chOff x="198560" y="4689660"/>
            <a:chExt cx="4839786" cy="738664"/>
          </a:xfrm>
        </p:grpSpPr>
        <p:sp>
          <p:nvSpPr>
            <p:cNvPr id="13" name="テキスト ボックス 12"/>
            <p:cNvSpPr txBox="1"/>
            <p:nvPr/>
          </p:nvSpPr>
          <p:spPr>
            <a:xfrm>
              <a:off x="198560" y="4689660"/>
              <a:ext cx="4839786" cy="369332"/>
            </a:xfrm>
            <a:prstGeom prst="rect">
              <a:avLst/>
            </a:prstGeom>
            <a:noFill/>
          </p:spPr>
          <p:txBody>
            <a:bodyPr wrap="none" rtlCol="0">
              <a:spAutoFit/>
            </a:bodyPr>
            <a:lstStyle/>
            <a:p>
              <a:pPr marL="342900" indent="-342900">
                <a:buFont typeface="+mj-ea"/>
                <a:buAutoNum type="circleNumDbPlain" startAt="4"/>
              </a:pPr>
              <a:r>
                <a:rPr lang="ja-JP" altLang="en-US" b="1" dirty="0" smtClean="0">
                  <a:latin typeface="+mn-ea"/>
                  <a:cs typeface="ヒラギノ角ゴ Pro W3"/>
                </a:rPr>
                <a:t>原始惑星</a:t>
              </a:r>
              <a:r>
                <a:rPr lang="ja-JP" altLang="en-US" dirty="0" smtClean="0">
                  <a:latin typeface="+mn-ea"/>
                  <a:cs typeface="ヒラギノ角ゴ Pro W3"/>
                </a:rPr>
                <a:t>　</a:t>
              </a:r>
              <a:r>
                <a:rPr lang="en-US" altLang="ja-JP" dirty="0" smtClean="0">
                  <a:latin typeface="+mn-ea"/>
                  <a:cs typeface="ヒラギノ角ゴ Pro W3"/>
                </a:rPr>
                <a:t>→</a:t>
              </a:r>
              <a:r>
                <a:rPr lang="ja-JP" altLang="en-US" dirty="0" smtClean="0">
                  <a:latin typeface="+mn-ea"/>
                  <a:cs typeface="ヒラギノ角ゴ Pro W3"/>
                </a:rPr>
                <a:t>　</a:t>
              </a:r>
              <a:r>
                <a:rPr lang="ja-JP" altLang="en-US" b="1" dirty="0" smtClean="0">
                  <a:latin typeface="+mn-ea"/>
                  <a:cs typeface="ヒラギノ角ゴ Pro W3"/>
                </a:rPr>
                <a:t>地球型惑星</a:t>
              </a:r>
              <a:r>
                <a:rPr lang="ja-JP" altLang="en-US" dirty="0" smtClean="0">
                  <a:latin typeface="+mn-ea"/>
                  <a:cs typeface="ヒラギノ角ゴ Pro W3"/>
                </a:rPr>
                <a:t>（</a:t>
              </a:r>
              <a:r>
                <a:rPr lang="en-US" altLang="ja-JP" dirty="0" smtClean="0">
                  <a:latin typeface="+mn-ea"/>
                  <a:cs typeface="Helvetica"/>
                </a:rPr>
                <a:t>~10000km</a:t>
              </a:r>
              <a:r>
                <a:rPr lang="ja-JP" altLang="en-US" dirty="0" smtClean="0">
                  <a:latin typeface="+mn-ea"/>
                  <a:cs typeface="ヒラギノ角ゴ Pro W3"/>
                </a:rPr>
                <a:t>）</a:t>
              </a:r>
              <a:endParaRPr lang="ja-JP" altLang="en-US" dirty="0">
                <a:latin typeface="+mn-ea"/>
                <a:cs typeface="ヒラギノ角ゴ Pro W3"/>
              </a:endParaRPr>
            </a:p>
          </p:txBody>
        </p:sp>
        <p:sp>
          <p:nvSpPr>
            <p:cNvPr id="16" name="テキスト ボックス 15"/>
            <p:cNvSpPr txBox="1"/>
            <p:nvPr/>
          </p:nvSpPr>
          <p:spPr>
            <a:xfrm>
              <a:off x="2400951" y="5058992"/>
              <a:ext cx="813594" cy="369332"/>
            </a:xfrm>
            <a:prstGeom prst="rect">
              <a:avLst/>
            </a:prstGeom>
            <a:noFill/>
          </p:spPr>
          <p:txBody>
            <a:bodyPr wrap="none" rtlCol="0">
              <a:spAutoFit/>
            </a:bodyPr>
            <a:lstStyle/>
            <a:p>
              <a:r>
                <a:rPr kumimoji="1" lang="en-US" altLang="ja-JP" dirty="0" smtClean="0">
                  <a:latin typeface="Helvetica"/>
                  <a:cs typeface="Helvetica"/>
                </a:rPr>
                <a:t>planet</a:t>
              </a:r>
              <a:endParaRPr kumimoji="1" lang="ja-JP" altLang="en-US" dirty="0">
                <a:latin typeface="Helvetica"/>
                <a:cs typeface="Helvetica"/>
              </a:endParaRPr>
            </a:p>
          </p:txBody>
        </p:sp>
      </p:grpSp>
      <p:sp>
        <p:nvSpPr>
          <p:cNvPr id="22" name="テキスト ボックス 21"/>
          <p:cNvSpPr txBox="1"/>
          <p:nvPr/>
        </p:nvSpPr>
        <p:spPr>
          <a:xfrm>
            <a:off x="6038205" y="6023813"/>
            <a:ext cx="3038971" cy="430887"/>
          </a:xfrm>
          <a:prstGeom prst="rect">
            <a:avLst/>
          </a:prstGeom>
          <a:noFill/>
        </p:spPr>
        <p:txBody>
          <a:bodyPr wrap="square" rtlCol="0">
            <a:spAutoFit/>
          </a:bodyPr>
          <a:lstStyle/>
          <a:p>
            <a:r>
              <a:rPr lang="en-US" altLang="ja-JP" sz="1100" dirty="0">
                <a:latin typeface="Helvetica"/>
                <a:cs typeface="Helvetica"/>
              </a:rPr>
              <a:t>http://</a:t>
            </a:r>
            <a:r>
              <a:rPr lang="en-US" altLang="ja-JP" sz="1100" dirty="0" err="1">
                <a:latin typeface="Helvetica"/>
                <a:cs typeface="Helvetica"/>
              </a:rPr>
              <a:t>www.rikanenpyo.jp</a:t>
            </a:r>
            <a:r>
              <a:rPr lang="en-US" altLang="ja-JP" sz="1100" dirty="0">
                <a:latin typeface="Helvetica"/>
                <a:cs typeface="Helvetica"/>
              </a:rPr>
              <a:t>/top/</a:t>
            </a:r>
            <a:r>
              <a:rPr lang="en-US" altLang="ja-JP" sz="1100" dirty="0" err="1">
                <a:latin typeface="Helvetica"/>
                <a:cs typeface="Helvetica"/>
              </a:rPr>
              <a:t>tokusyuu</a:t>
            </a:r>
            <a:r>
              <a:rPr lang="en-US" altLang="ja-JP" sz="1100" dirty="0">
                <a:latin typeface="Helvetica"/>
                <a:cs typeface="Helvetica"/>
              </a:rPr>
              <a:t>/toku2/</a:t>
            </a:r>
            <a:r>
              <a:rPr lang="en-US" altLang="ja-JP" sz="1100" dirty="0" err="1">
                <a:latin typeface="Helvetica"/>
                <a:cs typeface="Helvetica"/>
              </a:rPr>
              <a:t>index.html</a:t>
            </a:r>
            <a:endParaRPr kumimoji="1" lang="ja-JP" altLang="en-US" sz="1100" dirty="0">
              <a:latin typeface="Helvetica"/>
              <a:cs typeface="Helvetica"/>
            </a:endParaRPr>
          </a:p>
        </p:txBody>
      </p:sp>
      <p:sp>
        <p:nvSpPr>
          <p:cNvPr id="23" name="テキスト ボックス 22"/>
          <p:cNvSpPr txBox="1"/>
          <p:nvPr/>
        </p:nvSpPr>
        <p:spPr>
          <a:xfrm>
            <a:off x="451653" y="5949602"/>
            <a:ext cx="4794390" cy="369332"/>
          </a:xfrm>
          <a:prstGeom prst="rect">
            <a:avLst/>
          </a:prstGeom>
          <a:noFill/>
        </p:spPr>
        <p:txBody>
          <a:bodyPr wrap="none" rtlCol="0">
            <a:spAutoFit/>
          </a:bodyPr>
          <a:lstStyle/>
          <a:p>
            <a:r>
              <a:rPr kumimoji="1" lang="ja-JP" altLang="en-US" dirty="0" smtClean="0"/>
              <a:t>火星サイズの原始惑星が衝突合体を繰り返す</a:t>
            </a:r>
            <a:endParaRPr kumimoji="1" lang="ja-JP" altLang="en-US" dirty="0"/>
          </a:p>
        </p:txBody>
      </p:sp>
      <p:sp>
        <p:nvSpPr>
          <p:cNvPr id="24" name="テキスト ボックス 23"/>
          <p:cNvSpPr txBox="1"/>
          <p:nvPr/>
        </p:nvSpPr>
        <p:spPr>
          <a:xfrm>
            <a:off x="3510277" y="1271466"/>
            <a:ext cx="2314568" cy="369332"/>
          </a:xfrm>
          <a:prstGeom prst="rect">
            <a:avLst/>
          </a:prstGeom>
          <a:noFill/>
        </p:spPr>
        <p:txBody>
          <a:bodyPr wrap="none" rtlCol="0">
            <a:spAutoFit/>
          </a:bodyPr>
          <a:lstStyle/>
          <a:p>
            <a:r>
              <a:rPr kumimoji="1" lang="en-US" altLang="ja-JP" dirty="0" smtClean="0">
                <a:latin typeface="Helvetica"/>
                <a:cs typeface="Helvetica"/>
              </a:rPr>
              <a:t>Hayashi et al. (1985)</a:t>
            </a:r>
            <a:endParaRPr kumimoji="1" lang="ja-JP" altLang="en-US" dirty="0">
              <a:latin typeface="Helvetica"/>
              <a:cs typeface="Helvetica"/>
            </a:endParaRPr>
          </a:p>
        </p:txBody>
      </p:sp>
      <p:grpSp>
        <p:nvGrpSpPr>
          <p:cNvPr id="30" name="図形グループ 29"/>
          <p:cNvGrpSpPr/>
          <p:nvPr/>
        </p:nvGrpSpPr>
        <p:grpSpPr>
          <a:xfrm>
            <a:off x="401026" y="1776040"/>
            <a:ext cx="2813591" cy="738664"/>
            <a:chOff x="198560" y="1776040"/>
            <a:chExt cx="2813591" cy="738664"/>
          </a:xfrm>
        </p:grpSpPr>
        <p:sp>
          <p:nvSpPr>
            <p:cNvPr id="25" name="テキスト ボックス 24"/>
            <p:cNvSpPr txBox="1"/>
            <p:nvPr/>
          </p:nvSpPr>
          <p:spPr>
            <a:xfrm>
              <a:off x="198560" y="1776040"/>
              <a:ext cx="2813591" cy="369332"/>
            </a:xfrm>
            <a:prstGeom prst="rect">
              <a:avLst/>
            </a:prstGeom>
            <a:noFill/>
          </p:spPr>
          <p:txBody>
            <a:bodyPr wrap="none" rtlCol="0">
              <a:spAutoFit/>
            </a:bodyPr>
            <a:lstStyle/>
            <a:p>
              <a:pPr marL="342900" indent="-342900">
                <a:buFont typeface="+mj-ea"/>
                <a:buAutoNum type="circleNumDbPlain"/>
              </a:pPr>
              <a:r>
                <a:rPr kumimoji="1" lang="ja-JP" altLang="en-US" b="1" dirty="0" smtClean="0">
                  <a:latin typeface="+mn-ea"/>
                </a:rPr>
                <a:t>原始惑星系円盤</a:t>
              </a:r>
              <a:r>
                <a:rPr kumimoji="1" lang="ja-JP" altLang="en-US" dirty="0" smtClean="0">
                  <a:latin typeface="+mn-ea"/>
                </a:rPr>
                <a:t>が形成</a:t>
              </a:r>
              <a:endParaRPr kumimoji="1" lang="ja-JP" altLang="en-US" dirty="0">
                <a:latin typeface="+mn-ea"/>
              </a:endParaRPr>
            </a:p>
          </p:txBody>
        </p:sp>
        <p:sp>
          <p:nvSpPr>
            <p:cNvPr id="26" name="テキスト ボックス 25"/>
            <p:cNvSpPr txBox="1"/>
            <p:nvPr/>
          </p:nvSpPr>
          <p:spPr>
            <a:xfrm>
              <a:off x="451653" y="2145372"/>
              <a:ext cx="2146742" cy="369332"/>
            </a:xfrm>
            <a:prstGeom prst="rect">
              <a:avLst/>
            </a:prstGeom>
            <a:noFill/>
          </p:spPr>
          <p:txBody>
            <a:bodyPr wrap="none" rtlCol="0">
              <a:spAutoFit/>
            </a:bodyPr>
            <a:lstStyle/>
            <a:p>
              <a:r>
                <a:rPr kumimoji="1" lang="en-US" altLang="ja-JP" dirty="0" err="1" smtClean="0">
                  <a:latin typeface="Helvetica"/>
                  <a:cs typeface="Helvetica"/>
                </a:rPr>
                <a:t>protoplanetary</a:t>
              </a:r>
              <a:r>
                <a:rPr kumimoji="1" lang="en-US" altLang="ja-JP" dirty="0" smtClean="0">
                  <a:latin typeface="Helvetica"/>
                  <a:cs typeface="Helvetica"/>
                </a:rPr>
                <a:t> disk</a:t>
              </a:r>
              <a:endParaRPr kumimoji="1" lang="ja-JP" altLang="en-US" dirty="0">
                <a:latin typeface="Helvetica"/>
                <a:cs typeface="Helvetica"/>
              </a:endParaRPr>
            </a:p>
          </p:txBody>
        </p:sp>
      </p:grpSp>
      <p:grpSp>
        <p:nvGrpSpPr>
          <p:cNvPr id="32" name="図形グループ 31"/>
          <p:cNvGrpSpPr/>
          <p:nvPr/>
        </p:nvGrpSpPr>
        <p:grpSpPr>
          <a:xfrm>
            <a:off x="451653" y="5445707"/>
            <a:ext cx="3767397" cy="369332"/>
            <a:chOff x="398389" y="5445707"/>
            <a:chExt cx="3767397" cy="369332"/>
          </a:xfrm>
        </p:grpSpPr>
        <p:sp>
          <p:nvSpPr>
            <p:cNvPr id="21" name="テキスト ボックス 20"/>
            <p:cNvSpPr txBox="1"/>
            <p:nvPr/>
          </p:nvSpPr>
          <p:spPr>
            <a:xfrm>
              <a:off x="2134461" y="5445707"/>
              <a:ext cx="2031325" cy="369332"/>
            </a:xfrm>
            <a:prstGeom prst="rect">
              <a:avLst/>
            </a:prstGeom>
            <a:noFill/>
            <a:ln>
              <a:solidFill>
                <a:srgbClr val="FF0000"/>
              </a:solidFill>
            </a:ln>
          </p:spPr>
          <p:txBody>
            <a:bodyPr wrap="none" rtlCol="0">
              <a:spAutoFit/>
            </a:bodyPr>
            <a:lstStyle/>
            <a:p>
              <a:r>
                <a:rPr kumimoji="1" lang="ja-JP" altLang="en-US" dirty="0" smtClean="0"/>
                <a:t>巨大衝突ステージ</a:t>
              </a:r>
              <a:endParaRPr kumimoji="1" lang="ja-JP" altLang="en-US" dirty="0"/>
            </a:p>
          </p:txBody>
        </p:sp>
        <p:sp>
          <p:nvSpPr>
            <p:cNvPr id="31" name="テキスト ボックス 30"/>
            <p:cNvSpPr txBox="1"/>
            <p:nvPr/>
          </p:nvSpPr>
          <p:spPr>
            <a:xfrm>
              <a:off x="398389" y="5445707"/>
              <a:ext cx="1800493" cy="369332"/>
            </a:xfrm>
            <a:prstGeom prst="rect">
              <a:avLst/>
            </a:prstGeom>
            <a:noFill/>
          </p:spPr>
          <p:txBody>
            <a:bodyPr wrap="none" rtlCol="0">
              <a:spAutoFit/>
            </a:bodyPr>
            <a:lstStyle/>
            <a:p>
              <a:r>
                <a:rPr kumimoji="1" lang="ja-JP" altLang="en-US" dirty="0" smtClean="0"/>
                <a:t>最終段階の</a:t>
              </a:r>
              <a:r>
                <a:rPr kumimoji="1" lang="en-US" altLang="ja-JP" dirty="0" smtClean="0">
                  <a:latin typeface="+mn-ea"/>
                </a:rPr>
                <a:t>④</a:t>
              </a:r>
              <a:r>
                <a:rPr kumimoji="1" lang="ja-JP" altLang="en-US" dirty="0" smtClean="0">
                  <a:latin typeface="+mn-ea"/>
                </a:rPr>
                <a:t>を</a:t>
              </a:r>
              <a:endParaRPr kumimoji="1" lang="ja-JP" altLang="en-US" dirty="0">
                <a:latin typeface="+mn-ea"/>
              </a:endParaRPr>
            </a:p>
          </p:txBody>
        </p:sp>
      </p:grpSp>
      <p:sp>
        <p:nvSpPr>
          <p:cNvPr id="33" name="テキスト ボックス 32"/>
          <p:cNvSpPr txBox="1"/>
          <p:nvPr/>
        </p:nvSpPr>
        <p:spPr>
          <a:xfrm>
            <a:off x="4167324" y="5445707"/>
            <a:ext cx="877163" cy="369332"/>
          </a:xfrm>
          <a:prstGeom prst="rect">
            <a:avLst/>
          </a:prstGeom>
          <a:noFill/>
        </p:spPr>
        <p:txBody>
          <a:bodyPr wrap="none" rtlCol="0">
            <a:spAutoFit/>
          </a:bodyPr>
          <a:lstStyle/>
          <a:p>
            <a:r>
              <a:rPr kumimoji="1" lang="ja-JP" altLang="en-US" dirty="0" smtClean="0"/>
              <a:t>と呼ぶ</a:t>
            </a:r>
            <a:endParaRPr kumimoji="1" lang="ja-JP" altLang="en-US" dirty="0"/>
          </a:p>
        </p:txBody>
      </p:sp>
    </p:spTree>
    <p:extLst>
      <p:ext uri="{BB962C8B-B14F-4D97-AF65-F5344CB8AC3E}">
        <p14:creationId xmlns:p14="http://schemas.microsoft.com/office/powerpoint/2010/main" val="12510304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16</a:t>
            </a:fld>
            <a:endParaRPr lang="en-US"/>
          </a:p>
        </p:txBody>
      </p:sp>
      <p:pic>
        <p:nvPicPr>
          <p:cNvPr id="9" name="図 8" descr="Ohtsuki_figa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148" y="1468130"/>
            <a:ext cx="6462889" cy="4446037"/>
          </a:xfrm>
          <a:prstGeom prst="rect">
            <a:avLst/>
          </a:prstGeom>
        </p:spPr>
      </p:pic>
    </p:spTree>
    <p:extLst>
      <p:ext uri="{BB962C8B-B14F-4D97-AF65-F5344CB8AC3E}">
        <p14:creationId xmlns:p14="http://schemas.microsoft.com/office/powerpoint/2010/main" val="420450338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a:t>N</a:t>
            </a:r>
            <a:r>
              <a:rPr kumimoji="1" lang="ja-JP" altLang="en-US" dirty="0"/>
              <a:t>体計算のテスト</a:t>
            </a:r>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17</a:t>
            </a:fld>
            <a:endParaRPr lang="en-US"/>
          </a:p>
        </p:txBody>
      </p:sp>
      <p:pic>
        <p:nvPicPr>
          <p:cNvPr id="7" name="図 6" descr="Ohtsuki_figb_and_Nbodytest_6ru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7554" y="1457103"/>
            <a:ext cx="6594593" cy="4542942"/>
          </a:xfrm>
          <a:prstGeom prst="rect">
            <a:avLst/>
          </a:prstGeom>
        </p:spPr>
      </p:pic>
    </p:spTree>
    <p:extLst>
      <p:ext uri="{BB962C8B-B14F-4D97-AF65-F5344CB8AC3E}">
        <p14:creationId xmlns:p14="http://schemas.microsoft.com/office/powerpoint/2010/main" val="4126936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en-US" altLang="ja-JP" dirty="0" smtClean="0"/>
              <a:t>N</a:t>
            </a:r>
            <a:r>
              <a:rPr kumimoji="1" lang="ja-JP" altLang="en-US" dirty="0" smtClean="0"/>
              <a:t>体計算のコスト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18</a:t>
            </a:fld>
            <a:endParaRPr lang="en-US"/>
          </a:p>
        </p:txBody>
      </p:sp>
      <p:pic>
        <p:nvPicPr>
          <p:cNvPr id="7" name="図 6" descr="ExecutionTime_NoFrag.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111" y="1426323"/>
            <a:ext cx="6415852" cy="4504747"/>
          </a:xfrm>
          <a:prstGeom prst="rect">
            <a:avLst/>
          </a:prstGeom>
        </p:spPr>
      </p:pic>
    </p:spTree>
    <p:extLst>
      <p:ext uri="{BB962C8B-B14F-4D97-AF65-F5344CB8AC3E}">
        <p14:creationId xmlns:p14="http://schemas.microsoft.com/office/powerpoint/2010/main" val="412298343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統計的手法のテスト</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19</a:t>
            </a:fld>
            <a:endParaRPr lang="en-US"/>
          </a:p>
        </p:txBody>
      </p:sp>
    </p:spTree>
    <p:extLst>
      <p:ext uri="{BB962C8B-B14F-4D97-AF65-F5344CB8AC3E}">
        <p14:creationId xmlns:p14="http://schemas.microsoft.com/office/powerpoint/2010/main" val="45355651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a:t>
            </a:fld>
            <a:endParaRPr lang="en-US" dirty="0"/>
          </a:p>
        </p:txBody>
      </p:sp>
      <p:sp>
        <p:nvSpPr>
          <p:cNvPr id="179" name="テキスト ボックス 178"/>
          <p:cNvSpPr txBox="1"/>
          <p:nvPr/>
        </p:nvSpPr>
        <p:spPr>
          <a:xfrm>
            <a:off x="213491" y="1943668"/>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smtClean="0">
                <a:latin typeface="Helvetica"/>
                <a:cs typeface="Helvetica"/>
              </a:rPr>
              <a:t>6</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歳</a:t>
            </a:r>
            <a:endParaRPr kumimoji="1" lang="ja-JP" altLang="en-US" dirty="0">
              <a:latin typeface="Helvetica"/>
              <a:cs typeface="Helvetica"/>
            </a:endParaRPr>
          </a:p>
        </p:txBody>
      </p:sp>
      <p:sp>
        <p:nvSpPr>
          <p:cNvPr id="182" name="テキスト ボックス 181"/>
          <p:cNvSpPr txBox="1"/>
          <p:nvPr/>
        </p:nvSpPr>
        <p:spPr>
          <a:xfrm>
            <a:off x="213491" y="4554662"/>
            <a:ext cx="1313180" cy="369332"/>
          </a:xfrm>
          <a:prstGeom prst="rect">
            <a:avLst/>
          </a:prstGeom>
          <a:noFill/>
        </p:spPr>
        <p:txBody>
          <a:bodyPr wrap="none" rtlCol="0">
            <a:spAutoFit/>
          </a:bodyPr>
          <a:lstStyle/>
          <a:p>
            <a:r>
              <a:rPr kumimoji="1" lang="en-US" altLang="ja-JP" dirty="0" smtClean="0">
                <a:latin typeface="Helvetica"/>
                <a:cs typeface="Helvetica"/>
              </a:rPr>
              <a:t>~10</a:t>
            </a:r>
            <a:r>
              <a:rPr kumimoji="1" lang="en-US" altLang="ja-JP" baseline="30000" dirty="0">
                <a:latin typeface="Helvetica"/>
                <a:cs typeface="Helvetica"/>
              </a:rPr>
              <a:t>7</a:t>
            </a:r>
            <a:r>
              <a:rPr kumimoji="1" lang="en-US" altLang="ja-JP" dirty="0" smtClean="0">
                <a:latin typeface="Helvetica"/>
                <a:cs typeface="Helvetica"/>
              </a:rPr>
              <a:t>-10</a:t>
            </a:r>
            <a:r>
              <a:rPr kumimoji="1" lang="en-US" altLang="ja-JP" baseline="30000" dirty="0" smtClean="0">
                <a:latin typeface="Helvetica"/>
                <a:cs typeface="Helvetica"/>
              </a:rPr>
              <a:t>9</a:t>
            </a:r>
            <a:r>
              <a:rPr kumimoji="1" lang="ja-JP" altLang="en-US" dirty="0" smtClean="0">
                <a:latin typeface="Helvetica"/>
                <a:cs typeface="Helvetica"/>
              </a:rPr>
              <a:t>歳</a:t>
            </a:r>
            <a:endParaRPr kumimoji="1" lang="ja-JP" altLang="en-US" dirty="0">
              <a:latin typeface="Helvetica"/>
              <a:cs typeface="Helvetica"/>
            </a:endParaRPr>
          </a:p>
        </p:txBody>
      </p:sp>
      <p:grpSp>
        <p:nvGrpSpPr>
          <p:cNvPr id="193" name="図形グループ 192"/>
          <p:cNvGrpSpPr/>
          <p:nvPr/>
        </p:nvGrpSpPr>
        <p:grpSpPr>
          <a:xfrm>
            <a:off x="2294716" y="2082783"/>
            <a:ext cx="6272291" cy="3145069"/>
            <a:chOff x="2242353" y="2972608"/>
            <a:chExt cx="6272291" cy="3145069"/>
          </a:xfrm>
        </p:grpSpPr>
        <p:sp>
          <p:nvSpPr>
            <p:cNvPr id="176" name="下矢印 175"/>
            <p:cNvSpPr/>
            <p:nvPr/>
          </p:nvSpPr>
          <p:spPr>
            <a:xfrm>
              <a:off x="7369711" y="3473186"/>
              <a:ext cx="484632" cy="212700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テキスト ボックス 26"/>
            <p:cNvSpPr txBox="1"/>
            <p:nvPr/>
          </p:nvSpPr>
          <p:spPr>
            <a:xfrm>
              <a:off x="6840034" y="2972608"/>
              <a:ext cx="1569660" cy="369332"/>
            </a:xfrm>
            <a:prstGeom prst="rect">
              <a:avLst/>
            </a:prstGeom>
            <a:noFill/>
          </p:spPr>
          <p:txBody>
            <a:bodyPr wrap="none" rtlCol="0">
              <a:spAutoFit/>
            </a:bodyPr>
            <a:lstStyle/>
            <a:p>
              <a:r>
                <a:rPr kumimoji="1" lang="ja-JP" altLang="en-US" dirty="0" smtClean="0"/>
                <a:t>原始惑星形成</a:t>
              </a:r>
              <a:endParaRPr kumimoji="1" lang="ja-JP" altLang="en-US" dirty="0"/>
            </a:p>
          </p:txBody>
        </p:sp>
        <p:sp>
          <p:nvSpPr>
            <p:cNvPr id="56" name="テキスト ボックス 55"/>
            <p:cNvSpPr txBox="1"/>
            <p:nvPr/>
          </p:nvSpPr>
          <p:spPr>
            <a:xfrm>
              <a:off x="2242353" y="3560305"/>
              <a:ext cx="1338828" cy="646331"/>
            </a:xfrm>
            <a:prstGeom prst="rect">
              <a:avLst/>
            </a:prstGeom>
            <a:noFill/>
          </p:spPr>
          <p:txBody>
            <a:bodyPr wrap="none" rtlCol="0">
              <a:spAutoFit/>
            </a:bodyPr>
            <a:lstStyle/>
            <a:p>
              <a:r>
                <a:rPr kumimoji="1" lang="ja-JP" altLang="en-US" dirty="0" smtClean="0"/>
                <a:t>巨大衝突を</a:t>
              </a:r>
              <a:endParaRPr kumimoji="1" lang="en-US" altLang="ja-JP" dirty="0" smtClean="0"/>
            </a:p>
            <a:p>
              <a:r>
                <a:rPr kumimoji="1" lang="ja-JP" altLang="en-US" dirty="0" smtClean="0"/>
                <a:t>繰り返す</a:t>
              </a:r>
              <a:endParaRPr kumimoji="1" lang="en-US" altLang="ja-JP" dirty="0" smtClean="0"/>
            </a:p>
          </p:txBody>
        </p:sp>
        <p:sp>
          <p:nvSpPr>
            <p:cNvPr id="166" name="テキスト ボックス 165"/>
            <p:cNvSpPr txBox="1"/>
            <p:nvPr/>
          </p:nvSpPr>
          <p:spPr>
            <a:xfrm>
              <a:off x="6714151" y="5748345"/>
              <a:ext cx="1800493" cy="369332"/>
            </a:xfrm>
            <a:prstGeom prst="rect">
              <a:avLst/>
            </a:prstGeom>
            <a:noFill/>
          </p:spPr>
          <p:txBody>
            <a:bodyPr wrap="none" rtlCol="0">
              <a:spAutoFit/>
            </a:bodyPr>
            <a:lstStyle/>
            <a:p>
              <a:r>
                <a:rPr kumimoji="1" lang="ja-JP" altLang="en-US" dirty="0" smtClean="0"/>
                <a:t>地球型惑星形成</a:t>
              </a:r>
            </a:p>
          </p:txBody>
        </p:sp>
      </p:grpSp>
      <p:grpSp>
        <p:nvGrpSpPr>
          <p:cNvPr id="192" name="図形グループ 191"/>
          <p:cNvGrpSpPr/>
          <p:nvPr/>
        </p:nvGrpSpPr>
        <p:grpSpPr>
          <a:xfrm>
            <a:off x="1526671" y="4317750"/>
            <a:ext cx="4837908" cy="1009412"/>
            <a:chOff x="1704256" y="4516509"/>
            <a:chExt cx="4837908" cy="1009412"/>
          </a:xfrm>
        </p:grpSpPr>
        <p:grpSp>
          <p:nvGrpSpPr>
            <p:cNvPr id="175" name="図形グループ 174"/>
            <p:cNvGrpSpPr/>
            <p:nvPr/>
          </p:nvGrpSpPr>
          <p:grpSpPr>
            <a:xfrm>
              <a:off x="1704256" y="4885841"/>
              <a:ext cx="4837908" cy="640080"/>
              <a:chOff x="1649336" y="5010351"/>
              <a:chExt cx="4837908" cy="640080"/>
            </a:xfrm>
          </p:grpSpPr>
          <p:sp>
            <p:nvSpPr>
              <p:cNvPr id="169" name="円/楕円 168"/>
              <p:cNvSpPr>
                <a:spLocks noChangeAspect="1"/>
              </p:cNvSpPr>
              <p:nvPr/>
            </p:nvSpPr>
            <p:spPr>
              <a:xfrm>
                <a:off x="1649336" y="5010351"/>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691857" y="523102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3722113" y="5161072"/>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4840331" y="5105804"/>
                <a:ext cx="438943" cy="43894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6222068" y="523102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4" name="テキスト ボックス 183"/>
            <p:cNvSpPr txBox="1"/>
            <p:nvPr/>
          </p:nvSpPr>
          <p:spPr>
            <a:xfrm>
              <a:off x="3293426" y="4516509"/>
              <a:ext cx="2651349" cy="369332"/>
            </a:xfrm>
            <a:prstGeom prst="rect">
              <a:avLst/>
            </a:prstGeom>
            <a:noFill/>
          </p:spPr>
          <p:txBody>
            <a:bodyPr wrap="none" rtlCol="0">
              <a:spAutoFit/>
            </a:bodyPr>
            <a:lstStyle/>
            <a:p>
              <a:r>
                <a:rPr kumimoji="1" lang="ja-JP" altLang="en-US" dirty="0" smtClean="0"/>
                <a:t>地球型惑星</a:t>
              </a:r>
              <a:r>
                <a:rPr kumimoji="1" lang="en-US" altLang="ja-JP" dirty="0" smtClean="0"/>
                <a:t> (</a:t>
              </a:r>
              <a:r>
                <a:rPr kumimoji="1" lang="en-US" altLang="ja-JP" dirty="0" smtClean="0">
                  <a:latin typeface="Helvetica"/>
                  <a:cs typeface="Helvetica"/>
                </a:rPr>
                <a:t>~10000km</a:t>
              </a:r>
              <a:r>
                <a:rPr kumimoji="1" lang="en-US" altLang="ja-JP" dirty="0"/>
                <a:t>)</a:t>
              </a:r>
              <a:endParaRPr kumimoji="1" lang="ja-JP" altLang="en-US" dirty="0"/>
            </a:p>
          </p:txBody>
        </p:sp>
      </p:grpSp>
      <p:grpSp>
        <p:nvGrpSpPr>
          <p:cNvPr id="190" name="図形グループ 189"/>
          <p:cNvGrpSpPr/>
          <p:nvPr/>
        </p:nvGrpSpPr>
        <p:grpSpPr>
          <a:xfrm>
            <a:off x="1526671" y="1633557"/>
            <a:ext cx="5054733" cy="995157"/>
            <a:chOff x="1704256" y="1741697"/>
            <a:chExt cx="5054733" cy="995157"/>
          </a:xfrm>
        </p:grpSpPr>
        <p:grpSp>
          <p:nvGrpSpPr>
            <p:cNvPr id="25" name="図形グループ 24"/>
            <p:cNvGrpSpPr/>
            <p:nvPr/>
          </p:nvGrpSpPr>
          <p:grpSpPr>
            <a:xfrm>
              <a:off x="1704256" y="2096774"/>
              <a:ext cx="5054733" cy="640080"/>
              <a:chOff x="1285163" y="1538192"/>
              <a:chExt cx="5054733" cy="640080"/>
            </a:xfrm>
          </p:grpSpPr>
          <p:sp>
            <p:nvSpPr>
              <p:cNvPr id="13" name="円/楕円 12"/>
              <p:cNvSpPr>
                <a:spLocks noChangeAspect="1"/>
              </p:cNvSpPr>
              <p:nvPr/>
            </p:nvSpPr>
            <p:spPr>
              <a:xfrm>
                <a:off x="1285163" y="1538192"/>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 name="円/楕円 13"/>
              <p:cNvSpPr>
                <a:spLocks noChangeAspect="1"/>
              </p:cNvSpPr>
              <p:nvPr/>
            </p:nvSpPr>
            <p:spPr>
              <a:xfrm rot="18900000">
                <a:off x="2702700"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 name="円/楕円 14"/>
              <p:cNvSpPr>
                <a:spLocks noChangeAspect="1"/>
              </p:cNvSpPr>
              <p:nvPr/>
            </p:nvSpPr>
            <p:spPr>
              <a:xfrm rot="18900000">
                <a:off x="2327684" y="1725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 name="円/楕円 15"/>
              <p:cNvSpPr>
                <a:spLocks noChangeAspect="1"/>
              </p:cNvSpPr>
              <p:nvPr/>
            </p:nvSpPr>
            <p:spPr>
              <a:xfrm rot="18900000">
                <a:off x="3077716" y="1725399"/>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 name="円/楕円 16"/>
              <p:cNvSpPr>
                <a:spLocks noChangeAspect="1"/>
              </p:cNvSpPr>
              <p:nvPr/>
            </p:nvSpPr>
            <p:spPr>
              <a:xfrm rot="18900000">
                <a:off x="3452732"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 name="円/楕円 17"/>
              <p:cNvSpPr>
                <a:spLocks noChangeAspect="1"/>
              </p:cNvSpPr>
              <p:nvPr/>
            </p:nvSpPr>
            <p:spPr>
              <a:xfrm rot="18900000">
                <a:off x="3839716" y="172539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 name="円/楕円 18"/>
              <p:cNvSpPr>
                <a:spLocks noChangeAspect="1"/>
              </p:cNvSpPr>
              <p:nvPr/>
            </p:nvSpPr>
            <p:spPr>
              <a:xfrm rot="18900000">
                <a:off x="4214732"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 name="円/楕円 19"/>
              <p:cNvSpPr>
                <a:spLocks noChangeAspect="1"/>
              </p:cNvSpPr>
              <p:nvPr/>
            </p:nvSpPr>
            <p:spPr>
              <a:xfrm rot="18900000">
                <a:off x="4589748"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 name="円/楕円 20"/>
              <p:cNvSpPr>
                <a:spLocks noChangeAspect="1"/>
              </p:cNvSpPr>
              <p:nvPr/>
            </p:nvSpPr>
            <p:spPr>
              <a:xfrm rot="18900000">
                <a:off x="4964764" y="17254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 name="円/楕円 21"/>
              <p:cNvSpPr>
                <a:spLocks noChangeAspect="1"/>
              </p:cNvSpPr>
              <p:nvPr/>
            </p:nvSpPr>
            <p:spPr>
              <a:xfrm rot="18900000">
                <a:off x="533978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円/楕円 22"/>
              <p:cNvSpPr>
                <a:spLocks noChangeAspect="1"/>
              </p:cNvSpPr>
              <p:nvPr/>
            </p:nvSpPr>
            <p:spPr>
              <a:xfrm rot="18900000">
                <a:off x="5699704" y="172539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 name="円/楕円 23"/>
              <p:cNvSpPr>
                <a:spLocks noChangeAspect="1"/>
              </p:cNvSpPr>
              <p:nvPr/>
            </p:nvSpPr>
            <p:spPr>
              <a:xfrm rot="18900000">
                <a:off x="6074720" y="172540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85" name="テキスト ボックス 184"/>
            <p:cNvSpPr txBox="1"/>
            <p:nvPr/>
          </p:nvSpPr>
          <p:spPr>
            <a:xfrm>
              <a:off x="1704256" y="1741697"/>
              <a:ext cx="646331" cy="369332"/>
            </a:xfrm>
            <a:prstGeom prst="rect">
              <a:avLst/>
            </a:prstGeom>
            <a:noFill/>
          </p:spPr>
          <p:txBody>
            <a:bodyPr wrap="none" rtlCol="0">
              <a:spAutoFit/>
            </a:bodyPr>
            <a:lstStyle/>
            <a:p>
              <a:r>
                <a:rPr kumimoji="1" lang="ja-JP" altLang="en-US" dirty="0" smtClean="0"/>
                <a:t>太陽</a:t>
              </a:r>
              <a:endParaRPr kumimoji="1" lang="ja-JP" altLang="en-US" dirty="0"/>
            </a:p>
          </p:txBody>
        </p:sp>
        <p:sp>
          <p:nvSpPr>
            <p:cNvPr id="186" name="テキスト ボックス 185"/>
            <p:cNvSpPr txBox="1"/>
            <p:nvPr/>
          </p:nvSpPr>
          <p:spPr>
            <a:xfrm>
              <a:off x="3565317" y="1859726"/>
              <a:ext cx="2311072" cy="369332"/>
            </a:xfrm>
            <a:prstGeom prst="rect">
              <a:avLst/>
            </a:prstGeom>
            <a:noFill/>
          </p:spPr>
          <p:txBody>
            <a:bodyPr wrap="none" rtlCol="0">
              <a:spAutoFit/>
            </a:bodyPr>
            <a:lstStyle/>
            <a:p>
              <a:r>
                <a:rPr kumimoji="1" lang="ja-JP" altLang="en-US" dirty="0" smtClean="0"/>
                <a:t>原始惑星</a:t>
              </a:r>
              <a:r>
                <a:rPr kumimoji="1" lang="en-US" altLang="ja-JP" dirty="0" smtClean="0"/>
                <a:t> (</a:t>
              </a:r>
              <a:r>
                <a:rPr kumimoji="1" lang="en-US" altLang="ja-JP" dirty="0" smtClean="0">
                  <a:latin typeface="Helvetica"/>
                  <a:cs typeface="Helvetica"/>
                </a:rPr>
                <a:t>~1000km</a:t>
              </a:r>
              <a:r>
                <a:rPr kumimoji="1" lang="en-US" altLang="ja-JP" dirty="0"/>
                <a:t>)</a:t>
              </a:r>
              <a:endParaRPr kumimoji="1" lang="ja-JP" altLang="en-US" dirty="0"/>
            </a:p>
          </p:txBody>
        </p:sp>
      </p:grpSp>
      <p:grpSp>
        <p:nvGrpSpPr>
          <p:cNvPr id="191" name="図形グループ 190"/>
          <p:cNvGrpSpPr/>
          <p:nvPr/>
        </p:nvGrpSpPr>
        <p:grpSpPr>
          <a:xfrm>
            <a:off x="1526671" y="2966652"/>
            <a:ext cx="5076111" cy="998545"/>
            <a:chOff x="1704256" y="3153410"/>
            <a:chExt cx="5076111" cy="998545"/>
          </a:xfrm>
        </p:grpSpPr>
        <p:grpSp>
          <p:nvGrpSpPr>
            <p:cNvPr id="180" name="図形グループ 179"/>
            <p:cNvGrpSpPr/>
            <p:nvPr/>
          </p:nvGrpSpPr>
          <p:grpSpPr>
            <a:xfrm>
              <a:off x="1704256" y="3511875"/>
              <a:ext cx="5076111" cy="640080"/>
              <a:chOff x="1649336" y="2865209"/>
              <a:chExt cx="5076111" cy="640080"/>
            </a:xfrm>
          </p:grpSpPr>
          <p:sp>
            <p:nvSpPr>
              <p:cNvPr id="26" name="円/楕円 25"/>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 name="円/楕円 2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 name="円/楕円 3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 name="円/楕円 3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 name="円/楕円 3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99" name="図形グループ 98"/>
              <p:cNvGrpSpPr/>
              <p:nvPr/>
            </p:nvGrpSpPr>
            <p:grpSpPr>
              <a:xfrm>
                <a:off x="3300017" y="2915111"/>
                <a:ext cx="461968" cy="488589"/>
                <a:chOff x="3270050" y="2912461"/>
                <a:chExt cx="461968" cy="488589"/>
              </a:xfrm>
            </p:grpSpPr>
            <p:grpSp>
              <p:nvGrpSpPr>
                <p:cNvPr id="66" name="図形グループ 65"/>
                <p:cNvGrpSpPr/>
                <p:nvPr/>
              </p:nvGrpSpPr>
              <p:grpSpPr>
                <a:xfrm>
                  <a:off x="3270050" y="2912461"/>
                  <a:ext cx="461968" cy="488589"/>
                  <a:chOff x="3280072" y="2906088"/>
                  <a:chExt cx="461968" cy="488589"/>
                </a:xfrm>
              </p:grpSpPr>
              <p:sp>
                <p:nvSpPr>
                  <p:cNvPr id="57" name="円/楕円 56"/>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円/楕円 58"/>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 name="円/楕円 59"/>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97" name="円/楕円 96"/>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8" name="図形グループ 107"/>
              <p:cNvGrpSpPr/>
              <p:nvPr/>
            </p:nvGrpSpPr>
            <p:grpSpPr>
              <a:xfrm>
                <a:off x="4550726" y="2874679"/>
                <a:ext cx="371135" cy="530723"/>
                <a:chOff x="4550726" y="2874679"/>
                <a:chExt cx="371135" cy="530723"/>
              </a:xfrm>
            </p:grpSpPr>
            <p:sp>
              <p:nvSpPr>
                <p:cNvPr id="85" name="円/楕円 84"/>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2" name="円/楕円 91"/>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09" name="図形グループ 108"/>
              <p:cNvGrpSpPr/>
              <p:nvPr/>
            </p:nvGrpSpPr>
            <p:grpSpPr>
              <a:xfrm>
                <a:off x="4992475" y="2940898"/>
                <a:ext cx="506092" cy="373969"/>
                <a:chOff x="4992475" y="2940898"/>
                <a:chExt cx="506092" cy="373969"/>
              </a:xfrm>
            </p:grpSpPr>
            <p:sp>
              <p:nvSpPr>
                <p:cNvPr id="93" name="円/楕円 92"/>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2" name="円/楕円 101"/>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3" name="円/楕円 102"/>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5" name="円/楕円 104"/>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87" name="テキスト ボックス 186"/>
            <p:cNvSpPr txBox="1"/>
            <p:nvPr/>
          </p:nvSpPr>
          <p:spPr>
            <a:xfrm>
              <a:off x="3919279" y="3153410"/>
              <a:ext cx="1983874" cy="369332"/>
            </a:xfrm>
            <a:prstGeom prst="rect">
              <a:avLst/>
            </a:prstGeom>
            <a:noFill/>
          </p:spPr>
          <p:txBody>
            <a:bodyPr wrap="none" rtlCol="0">
              <a:spAutoFit/>
            </a:bodyPr>
            <a:lstStyle/>
            <a:p>
              <a:r>
                <a:rPr kumimoji="1" lang="ja-JP" altLang="en-US" dirty="0" smtClean="0"/>
                <a:t>破片</a:t>
              </a:r>
              <a:r>
                <a:rPr kumimoji="1" lang="en-US" altLang="ja-JP" dirty="0" smtClean="0"/>
                <a:t> (</a:t>
              </a:r>
              <a:r>
                <a:rPr kumimoji="1" lang="en-US" altLang="ja-JP" dirty="0" smtClean="0">
                  <a:latin typeface="Helvetica"/>
                  <a:cs typeface="Helvetica"/>
                </a:rPr>
                <a:t>~</a:t>
              </a:r>
              <a:r>
                <a:rPr kumimoji="1" lang="en-US" altLang="ja-JP" dirty="0">
                  <a:latin typeface="Helvetica"/>
                  <a:cs typeface="Helvetica"/>
                </a:rPr>
                <a:t>1</a:t>
              </a:r>
              <a:r>
                <a:rPr kumimoji="1" lang="en-US" altLang="ja-JP" dirty="0" smtClean="0">
                  <a:latin typeface="Helvetica"/>
                  <a:cs typeface="Helvetica"/>
                </a:rPr>
                <a:t>μm-1km</a:t>
              </a:r>
              <a:r>
                <a:rPr kumimoji="1" lang="en-US" altLang="ja-JP" dirty="0"/>
                <a:t>)</a:t>
              </a:r>
              <a:endParaRPr kumimoji="1" lang="ja-JP" altLang="en-US" dirty="0"/>
            </a:p>
          </p:txBody>
        </p:sp>
      </p:grpSp>
      <p:sp>
        <p:nvSpPr>
          <p:cNvPr id="3" name="テキスト ボックス 2"/>
          <p:cNvSpPr txBox="1"/>
          <p:nvPr/>
        </p:nvSpPr>
        <p:spPr>
          <a:xfrm>
            <a:off x="229786" y="1035546"/>
            <a:ext cx="8712642" cy="369332"/>
          </a:xfrm>
          <a:prstGeom prst="rect">
            <a:avLst/>
          </a:prstGeom>
          <a:noFill/>
        </p:spPr>
        <p:txBody>
          <a:bodyPr wrap="none" rtlCol="0">
            <a:spAutoFit/>
          </a:bodyPr>
          <a:lstStyle/>
          <a:p>
            <a:r>
              <a:rPr kumimoji="1" lang="ja-JP" altLang="en-US" dirty="0" smtClean="0"/>
              <a:t>太陽誕生（</a:t>
            </a:r>
            <a:r>
              <a:rPr kumimoji="1" lang="en-US" altLang="ja-JP" dirty="0" smtClean="0">
                <a:latin typeface="Helvetica"/>
                <a:cs typeface="Helvetica"/>
              </a:rPr>
              <a:t>0</a:t>
            </a:r>
            <a:r>
              <a:rPr kumimoji="1" lang="ja-JP" altLang="en-US" dirty="0" smtClean="0"/>
              <a:t>歳）から</a:t>
            </a:r>
            <a:r>
              <a:rPr kumimoji="1" lang="en-US" altLang="ja-JP" dirty="0">
                <a:latin typeface="Helvetica"/>
                <a:cs typeface="Helvetica"/>
              </a:rPr>
              <a:t>10</a:t>
            </a:r>
            <a:r>
              <a:rPr kumimoji="1" lang="en-US" altLang="ja-JP" baseline="30000" dirty="0">
                <a:latin typeface="Helvetica"/>
                <a:cs typeface="Helvetica"/>
              </a:rPr>
              <a:t>6</a:t>
            </a:r>
            <a:r>
              <a:rPr kumimoji="1" lang="en-US" altLang="ja-JP" dirty="0">
                <a:latin typeface="Helvetica"/>
                <a:cs typeface="Helvetica"/>
              </a:rPr>
              <a:t>-</a:t>
            </a:r>
            <a:r>
              <a:rPr kumimoji="1" lang="en-US" altLang="ja-JP" dirty="0" smtClean="0">
                <a:latin typeface="Helvetica"/>
                <a:cs typeface="Helvetica"/>
              </a:rPr>
              <a:t>10</a:t>
            </a:r>
            <a:r>
              <a:rPr kumimoji="1" lang="en-US" altLang="ja-JP" baseline="30000" dirty="0" smtClean="0">
                <a:latin typeface="Helvetica"/>
                <a:cs typeface="Helvetica"/>
              </a:rPr>
              <a:t>7</a:t>
            </a:r>
            <a:r>
              <a:rPr kumimoji="1" lang="ja-JP" altLang="en-US" dirty="0" smtClean="0">
                <a:latin typeface="Helvetica"/>
                <a:cs typeface="Helvetica"/>
              </a:rPr>
              <a:t>年ほどで、火星サイズ</a:t>
            </a:r>
            <a:r>
              <a:rPr kumimoji="1" lang="en-US" altLang="ja-JP" dirty="0">
                <a:latin typeface="Helvetica"/>
                <a:cs typeface="Helvetica"/>
              </a:rPr>
              <a:t> </a:t>
            </a:r>
            <a:r>
              <a:rPr kumimoji="1" lang="en-US" altLang="ja-JP" dirty="0" smtClean="0">
                <a:latin typeface="Helvetica"/>
                <a:cs typeface="Helvetica"/>
              </a:rPr>
              <a:t>(~1000km</a:t>
            </a:r>
            <a:r>
              <a:rPr kumimoji="1" lang="en-US" altLang="ja-JP" dirty="0">
                <a:latin typeface="Helvetica"/>
                <a:cs typeface="Helvetica"/>
              </a:rPr>
              <a:t>)</a:t>
            </a:r>
            <a:r>
              <a:rPr kumimoji="1" lang="ja-JP" altLang="en-US" dirty="0" smtClean="0">
                <a:latin typeface="Helvetica"/>
                <a:cs typeface="Helvetica"/>
              </a:rPr>
              <a:t>の原始惑星が形成</a:t>
            </a:r>
            <a:endParaRPr kumimoji="1" lang="en-US" altLang="ja-JP" dirty="0" smtClean="0"/>
          </a:p>
        </p:txBody>
      </p:sp>
      <p:sp>
        <p:nvSpPr>
          <p:cNvPr id="7" name="テキスト ボックス 6"/>
          <p:cNvSpPr txBox="1"/>
          <p:nvPr/>
        </p:nvSpPr>
        <p:spPr>
          <a:xfrm>
            <a:off x="4455944" y="6006900"/>
            <a:ext cx="2255233" cy="369332"/>
          </a:xfrm>
          <a:prstGeom prst="rect">
            <a:avLst/>
          </a:prstGeom>
          <a:noFill/>
          <a:ln>
            <a:solidFill>
              <a:srgbClr val="4F81BD"/>
            </a:solidFill>
          </a:ln>
        </p:spPr>
        <p:txBody>
          <a:bodyPr wrap="none" rtlCol="0">
            <a:spAutoFit/>
          </a:bodyPr>
          <a:lstStyle/>
          <a:p>
            <a:r>
              <a:rPr kumimoji="1" lang="ja-JP" altLang="en-US" dirty="0" smtClean="0"/>
              <a:t>破壊</a:t>
            </a:r>
            <a:r>
              <a:rPr kumimoji="1" lang="ja-JP" altLang="en-US" dirty="0" smtClean="0"/>
              <a:t>も起こっている</a:t>
            </a:r>
            <a:endParaRPr kumimoji="1" lang="ja-JP" altLang="en-US" dirty="0"/>
          </a:p>
        </p:txBody>
      </p:sp>
      <p:sp>
        <p:nvSpPr>
          <p:cNvPr id="110" name="テキスト ボックス 109"/>
          <p:cNvSpPr txBox="1"/>
          <p:nvPr/>
        </p:nvSpPr>
        <p:spPr>
          <a:xfrm>
            <a:off x="1214852" y="5460284"/>
            <a:ext cx="6596678" cy="400110"/>
          </a:xfrm>
          <a:prstGeom prst="rect">
            <a:avLst/>
          </a:prstGeom>
          <a:noFill/>
          <a:ln>
            <a:solidFill>
              <a:srgbClr val="FF0000"/>
            </a:solidFill>
          </a:ln>
        </p:spPr>
        <p:txBody>
          <a:bodyPr wrap="none" rtlCol="0">
            <a:spAutoFit/>
          </a:bodyPr>
          <a:lstStyle/>
          <a:p>
            <a:r>
              <a:rPr kumimoji="1" lang="ja-JP" altLang="en-US" sz="2000" dirty="0"/>
              <a:t>巨大衝突</a:t>
            </a:r>
            <a:r>
              <a:rPr kumimoji="1" lang="ja-JP" altLang="en-US" sz="2000" dirty="0" smtClean="0"/>
              <a:t>ステージ：原始惑星が衝突し合体成長する段階</a:t>
            </a:r>
            <a:endParaRPr kumimoji="1" lang="ja-JP" altLang="en-US" sz="2000" dirty="0"/>
          </a:p>
        </p:txBody>
      </p:sp>
      <p:sp>
        <p:nvSpPr>
          <p:cNvPr id="8" name="テキスト ボックス 7"/>
          <p:cNvSpPr txBox="1"/>
          <p:nvPr/>
        </p:nvSpPr>
        <p:spPr>
          <a:xfrm>
            <a:off x="7906706" y="3360923"/>
            <a:ext cx="1107996" cy="646331"/>
          </a:xfrm>
          <a:prstGeom prst="rect">
            <a:avLst/>
          </a:prstGeom>
          <a:noFill/>
          <a:ln>
            <a:solidFill>
              <a:srgbClr val="93CDDD"/>
            </a:solidFill>
          </a:ln>
        </p:spPr>
        <p:txBody>
          <a:bodyPr wrap="none" rtlCol="0">
            <a:spAutoFit/>
          </a:bodyPr>
          <a:lstStyle/>
          <a:p>
            <a:r>
              <a:rPr kumimoji="1" lang="ja-JP" altLang="en-US" dirty="0" smtClean="0"/>
              <a:t>巨大衝突</a:t>
            </a:r>
            <a:endParaRPr kumimoji="1" lang="en-US" altLang="ja-JP" dirty="0" smtClean="0"/>
          </a:p>
          <a:p>
            <a:r>
              <a:rPr kumimoji="1" lang="ja-JP" altLang="en-US" dirty="0" smtClean="0"/>
              <a:t>ステージ</a:t>
            </a:r>
            <a:endParaRPr kumimoji="1" lang="ja-JP" altLang="en-US" dirty="0"/>
          </a:p>
        </p:txBody>
      </p:sp>
      <p:sp>
        <p:nvSpPr>
          <p:cNvPr id="9" name="テキスト ボックス 8"/>
          <p:cNvSpPr txBox="1"/>
          <p:nvPr/>
        </p:nvSpPr>
        <p:spPr>
          <a:xfrm>
            <a:off x="2367731" y="6010161"/>
            <a:ext cx="2031325" cy="369332"/>
          </a:xfrm>
          <a:prstGeom prst="rect">
            <a:avLst/>
          </a:prstGeom>
          <a:noFill/>
        </p:spPr>
        <p:txBody>
          <a:bodyPr wrap="none" rtlCol="0">
            <a:spAutoFit/>
          </a:bodyPr>
          <a:lstStyle/>
          <a:p>
            <a:r>
              <a:rPr kumimoji="1" lang="ja-JP" altLang="en-US" dirty="0"/>
              <a:t>しかし当然ながら</a:t>
            </a:r>
            <a:endParaRPr kumimoji="1" lang="ja-JP" altLang="en-US" dirty="0"/>
          </a:p>
        </p:txBody>
      </p:sp>
    </p:spTree>
    <p:extLst>
      <p:ext uri="{BB962C8B-B14F-4D97-AF65-F5344CB8AC3E}">
        <p14:creationId xmlns:p14="http://schemas.microsoft.com/office/powerpoint/2010/main" val="173449716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衝突</a:t>
            </a:r>
            <a:r>
              <a:rPr kumimoji="1" lang="ja-JP" altLang="en-US" dirty="0" smtClean="0"/>
              <a:t>カスケード</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20</a:t>
            </a:fld>
            <a:endParaRPr lang="en-US"/>
          </a:p>
        </p:txBody>
      </p:sp>
      <p:grpSp>
        <p:nvGrpSpPr>
          <p:cNvPr id="146" name="図形グループ 145"/>
          <p:cNvGrpSpPr/>
          <p:nvPr/>
        </p:nvGrpSpPr>
        <p:grpSpPr>
          <a:xfrm>
            <a:off x="3208036" y="1507456"/>
            <a:ext cx="444155" cy="427142"/>
            <a:chOff x="3807098" y="2128725"/>
            <a:chExt cx="444155" cy="427142"/>
          </a:xfrm>
        </p:grpSpPr>
        <p:sp>
          <p:nvSpPr>
            <p:cNvPr id="147" name="円/楕円 146"/>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8" name="円/楕円 147"/>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4" name="円/楕円 153"/>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5" name="円/楕円 154"/>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8" name="図形グループ 157"/>
          <p:cNvGrpSpPr/>
          <p:nvPr/>
        </p:nvGrpSpPr>
        <p:grpSpPr>
          <a:xfrm>
            <a:off x="2297942" y="1327608"/>
            <a:ext cx="756370" cy="1167588"/>
            <a:chOff x="7583577" y="2237228"/>
            <a:chExt cx="756370" cy="1167588"/>
          </a:xfrm>
        </p:grpSpPr>
        <p:grpSp>
          <p:nvGrpSpPr>
            <p:cNvPr id="159" name="図形グループ 158"/>
            <p:cNvGrpSpPr/>
            <p:nvPr/>
          </p:nvGrpSpPr>
          <p:grpSpPr>
            <a:xfrm>
              <a:off x="7701439" y="2809845"/>
              <a:ext cx="638508" cy="594971"/>
              <a:chOff x="2327654" y="2845730"/>
              <a:chExt cx="638508" cy="594971"/>
            </a:xfrm>
          </p:grpSpPr>
          <p:sp>
            <p:nvSpPr>
              <p:cNvPr id="184" name="円/楕円 18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5" name="円/楕円 18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6" name="円/楕円 18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7" name="円/楕円 18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8" name="円/楕円 18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9" name="円/楕円 18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0" name="円/楕円 18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1" name="円/楕円 19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2" name="円/楕円 19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8" name="円/楕円 19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9" name="円/楕円 19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5" name="円/楕円 20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6" name="円/楕円 20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60" name="図形グループ 159"/>
            <p:cNvGrpSpPr/>
            <p:nvPr/>
          </p:nvGrpSpPr>
          <p:grpSpPr>
            <a:xfrm>
              <a:off x="7583577" y="2237228"/>
              <a:ext cx="638508" cy="594971"/>
              <a:chOff x="2327654" y="2845730"/>
              <a:chExt cx="638508" cy="594971"/>
            </a:xfrm>
          </p:grpSpPr>
          <p:sp>
            <p:nvSpPr>
              <p:cNvPr id="161" name="円/楕円 1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2" name="円/楕円 1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3" name="円/楕円 1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4" name="円/楕円 1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0" name="円/楕円 1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1" name="円/楕円 1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7" name="円/楕円 1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8" name="円/楕円 1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07" name="下矢印 206"/>
          <p:cNvSpPr/>
          <p:nvPr/>
        </p:nvSpPr>
        <p:spPr>
          <a:xfrm rot="4700068">
            <a:off x="2906931" y="167712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208" name="図形グループ 207"/>
          <p:cNvGrpSpPr/>
          <p:nvPr/>
        </p:nvGrpSpPr>
        <p:grpSpPr>
          <a:xfrm>
            <a:off x="1587280" y="1485970"/>
            <a:ext cx="532776" cy="996096"/>
            <a:chOff x="6872915" y="2395590"/>
            <a:chExt cx="532776" cy="996096"/>
          </a:xfrm>
        </p:grpSpPr>
        <p:grpSp>
          <p:nvGrpSpPr>
            <p:cNvPr id="209" name="図形グループ 208"/>
            <p:cNvGrpSpPr>
              <a:grpSpLocks noChangeAspect="1"/>
            </p:cNvGrpSpPr>
            <p:nvPr/>
          </p:nvGrpSpPr>
          <p:grpSpPr>
            <a:xfrm>
              <a:off x="6872915" y="2395590"/>
              <a:ext cx="383113" cy="356983"/>
              <a:chOff x="2327654" y="2845730"/>
              <a:chExt cx="638508" cy="594971"/>
            </a:xfrm>
          </p:grpSpPr>
          <p:sp>
            <p:nvSpPr>
              <p:cNvPr id="258" name="円/楕円 25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0" name="図形グループ 209"/>
            <p:cNvGrpSpPr>
              <a:grpSpLocks noChangeAspect="1"/>
            </p:cNvGrpSpPr>
            <p:nvPr/>
          </p:nvGrpSpPr>
          <p:grpSpPr>
            <a:xfrm>
              <a:off x="6951866" y="2716215"/>
              <a:ext cx="383103" cy="356983"/>
              <a:chOff x="2327654" y="2845730"/>
              <a:chExt cx="638508" cy="594971"/>
            </a:xfrm>
          </p:grpSpPr>
          <p:sp>
            <p:nvSpPr>
              <p:cNvPr id="235" name="円/楕円 23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6" name="円/楕円 23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7" name="円/楕円 23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8" name="円/楕円 23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9" name="円/楕円 23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0" name="円/楕円 23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1" name="円/楕円 24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2" name="円/楕円 24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3" name="円/楕円 24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1" name="図形グループ 210"/>
            <p:cNvGrpSpPr>
              <a:grpSpLocks noChangeAspect="1"/>
            </p:cNvGrpSpPr>
            <p:nvPr/>
          </p:nvGrpSpPr>
          <p:grpSpPr>
            <a:xfrm>
              <a:off x="7022588" y="3034703"/>
              <a:ext cx="383103" cy="356983"/>
              <a:chOff x="2327654" y="2845730"/>
              <a:chExt cx="638508" cy="594971"/>
            </a:xfrm>
          </p:grpSpPr>
          <p:sp>
            <p:nvSpPr>
              <p:cNvPr id="212" name="円/楕円 21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円/楕円 21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4" name="円/楕円 21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5" name="円/楕円 21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6" name="円/楕円 21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7" name="円/楕円 21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8" name="円/楕円 21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9" name="円/楕円 21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0" name="円/楕円 21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1" name="円/楕円 22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2" name="円/楕円 22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3" name="円/楕円 22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4" name="円/楕円 22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5" name="円/楕円 22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6" name="円/楕円 22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7" name="円/楕円 22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8" name="円/楕円 22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29" name="円/楕円 22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0" name="円/楕円 22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1" name="円/楕円 23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2" name="円/楕円 23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3" name="円/楕円 23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4" name="円/楕円 23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281" name="図形グループ 280"/>
          <p:cNvGrpSpPr/>
          <p:nvPr/>
        </p:nvGrpSpPr>
        <p:grpSpPr>
          <a:xfrm>
            <a:off x="693971" y="1639626"/>
            <a:ext cx="745869" cy="1023529"/>
            <a:chOff x="5979606" y="2549246"/>
            <a:chExt cx="745869" cy="1023529"/>
          </a:xfrm>
        </p:grpSpPr>
        <p:grpSp>
          <p:nvGrpSpPr>
            <p:cNvPr id="282" name="図形グループ 281"/>
            <p:cNvGrpSpPr>
              <a:grpSpLocks noChangeAspect="1"/>
            </p:cNvGrpSpPr>
            <p:nvPr/>
          </p:nvGrpSpPr>
          <p:grpSpPr>
            <a:xfrm>
              <a:off x="6232253" y="2959408"/>
              <a:ext cx="229868" cy="214190"/>
              <a:chOff x="2327654" y="2845730"/>
              <a:chExt cx="638508" cy="594971"/>
            </a:xfrm>
          </p:grpSpPr>
          <p:sp>
            <p:nvSpPr>
              <p:cNvPr id="451" name="円/楕円 45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2" name="円/楕円 45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3" name="円/楕円 45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4" name="円/楕円 45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0" name="円/楕円 45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1" name="円/楕円 46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2" name="円/楕円 46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3" name="図形グループ 282"/>
            <p:cNvGrpSpPr>
              <a:grpSpLocks noChangeAspect="1"/>
            </p:cNvGrpSpPr>
            <p:nvPr/>
          </p:nvGrpSpPr>
          <p:grpSpPr>
            <a:xfrm>
              <a:off x="6318075" y="3149872"/>
              <a:ext cx="229862" cy="214190"/>
              <a:chOff x="2327654" y="2845730"/>
              <a:chExt cx="638508" cy="594971"/>
            </a:xfrm>
          </p:grpSpPr>
          <p:sp>
            <p:nvSpPr>
              <p:cNvPr id="428" name="円/楕円 427"/>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6" name="円/楕円 435"/>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7" name="円/楕円 436"/>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9" name="円/楕円 448"/>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0" name="円/楕円 449"/>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4" name="図形グループ 283"/>
            <p:cNvGrpSpPr>
              <a:grpSpLocks noChangeAspect="1"/>
            </p:cNvGrpSpPr>
            <p:nvPr/>
          </p:nvGrpSpPr>
          <p:grpSpPr>
            <a:xfrm>
              <a:off x="5979606" y="2629675"/>
              <a:ext cx="229868" cy="214190"/>
              <a:chOff x="2327654" y="2845730"/>
              <a:chExt cx="638508" cy="594971"/>
            </a:xfrm>
          </p:grpSpPr>
          <p:sp>
            <p:nvSpPr>
              <p:cNvPr id="405" name="円/楕円 40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2" name="円/楕円 41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3" name="円/楕円 41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6" name="円/楕円 42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5" name="図形グループ 284"/>
            <p:cNvGrpSpPr>
              <a:grpSpLocks noChangeAspect="1"/>
            </p:cNvGrpSpPr>
            <p:nvPr/>
          </p:nvGrpSpPr>
          <p:grpSpPr>
            <a:xfrm>
              <a:off x="6099962" y="2800601"/>
              <a:ext cx="229862" cy="214190"/>
              <a:chOff x="2327654" y="2845730"/>
              <a:chExt cx="638508" cy="594971"/>
            </a:xfrm>
          </p:grpSpPr>
          <p:sp>
            <p:nvSpPr>
              <p:cNvPr id="382" name="円/楕円 38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3" name="円/楕円 38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4" name="円/楕円 38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5" name="円/楕円 38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6" name="円/楕円 38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7" name="円/楕円 38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8" name="円/楕円 38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9" name="円/楕円 38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0" name="円/楕円 39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1" name="円/楕円 40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2" name="円/楕円 40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3" name="円/楕円 40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a:grpSpLocks noChangeAspect="1"/>
            </p:cNvGrpSpPr>
            <p:nvPr/>
          </p:nvGrpSpPr>
          <p:grpSpPr>
            <a:xfrm>
              <a:off x="6316062" y="3358585"/>
              <a:ext cx="229868" cy="214190"/>
              <a:chOff x="2327654" y="2845730"/>
              <a:chExt cx="638508" cy="594971"/>
            </a:xfrm>
          </p:grpSpPr>
          <p:sp>
            <p:nvSpPr>
              <p:cNvPr id="359" name="円/楕円 35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0" name="円/楕円 35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1" name="円/楕円 36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2" name="円/楕円 36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3" name="円/楕円 36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4" name="円/楕円 36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5" name="円/楕円 36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6" name="円/楕円 36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7" name="円/楕円 36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8" name="円/楕円 36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9" name="円/楕円 36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0" name="円/楕円 36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1" name="円/楕円 37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2" name="円/楕円 37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3" name="円/楕円 37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4" name="円/楕円 37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5" name="円/楕円 37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6" name="円/楕円 37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7" name="円/楕円 37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8" name="円/楕円 37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9" name="円/楕円 37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0" name="円/楕円 37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1" name="円/楕円 38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7" name="図形グループ 286"/>
            <p:cNvGrpSpPr>
              <a:grpSpLocks noChangeAspect="1"/>
            </p:cNvGrpSpPr>
            <p:nvPr/>
          </p:nvGrpSpPr>
          <p:grpSpPr>
            <a:xfrm>
              <a:off x="6495613" y="3239858"/>
              <a:ext cx="229862" cy="214190"/>
              <a:chOff x="2327654" y="2845730"/>
              <a:chExt cx="638508" cy="594971"/>
            </a:xfrm>
          </p:grpSpPr>
          <p:sp>
            <p:nvSpPr>
              <p:cNvPr id="336" name="円/楕円 33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6" name="円/楕円 34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7" name="円/楕円 34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8" name="円/楕円 34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9" name="円/楕円 34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0" name="円/楕円 34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1" name="円/楕円 35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2" name="円/楕円 35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3" name="円/楕円 35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4" name="円/楕円 35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5" name="円/楕円 35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6" name="円/楕円 35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7" name="円/楕円 35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8" name="円/楕円 35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8" name="図形グループ 287"/>
            <p:cNvGrpSpPr>
              <a:grpSpLocks noChangeAspect="1"/>
            </p:cNvGrpSpPr>
            <p:nvPr/>
          </p:nvGrpSpPr>
          <p:grpSpPr>
            <a:xfrm>
              <a:off x="6189606" y="2549246"/>
              <a:ext cx="229868" cy="214190"/>
              <a:chOff x="2327654" y="2845730"/>
              <a:chExt cx="638508" cy="594971"/>
            </a:xfrm>
          </p:grpSpPr>
          <p:sp>
            <p:nvSpPr>
              <p:cNvPr id="313" name="円/楕円 3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4" name="円/楕円 3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5" name="円/楕円 3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9" name="図形グループ 288"/>
            <p:cNvGrpSpPr>
              <a:grpSpLocks noChangeAspect="1"/>
            </p:cNvGrpSpPr>
            <p:nvPr/>
          </p:nvGrpSpPr>
          <p:grpSpPr>
            <a:xfrm>
              <a:off x="6305802" y="2717503"/>
              <a:ext cx="229862" cy="214190"/>
              <a:chOff x="2327654" y="2845730"/>
              <a:chExt cx="638508" cy="594971"/>
            </a:xfrm>
          </p:grpSpPr>
          <p:sp>
            <p:nvSpPr>
              <p:cNvPr id="290" name="円/楕円 28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2" name="円/楕円 31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474" name="下矢印 473"/>
          <p:cNvSpPr/>
          <p:nvPr/>
        </p:nvSpPr>
        <p:spPr>
          <a:xfrm rot="4700068">
            <a:off x="2133664" y="1764757"/>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下矢印 474"/>
          <p:cNvSpPr/>
          <p:nvPr/>
        </p:nvSpPr>
        <p:spPr>
          <a:xfrm rot="4700068">
            <a:off x="1324858" y="1847813"/>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 name="テキスト ボックス 2"/>
          <p:cNvSpPr txBox="1"/>
          <p:nvPr/>
        </p:nvSpPr>
        <p:spPr>
          <a:xfrm>
            <a:off x="4115211" y="1078515"/>
            <a:ext cx="1994393" cy="646331"/>
          </a:xfrm>
          <a:prstGeom prst="rect">
            <a:avLst/>
          </a:prstGeom>
          <a:noFill/>
        </p:spPr>
        <p:txBody>
          <a:bodyPr wrap="none" rtlCol="0">
            <a:spAutoFit/>
          </a:bodyPr>
          <a:lstStyle/>
          <a:p>
            <a:r>
              <a:rPr kumimoji="1" lang="ja-JP" altLang="en-US" dirty="0" smtClean="0"/>
              <a:t>スケールフリーな</a:t>
            </a:r>
            <a:endParaRPr kumimoji="1" lang="en-US" altLang="ja-JP" dirty="0" smtClean="0"/>
          </a:p>
          <a:p>
            <a:r>
              <a:rPr kumimoji="1" lang="ja-JP" altLang="en-US" dirty="0" smtClean="0"/>
              <a:t>衝突過程</a:t>
            </a:r>
            <a:endParaRPr kumimoji="1" lang="ja-JP" altLang="en-US" dirty="0"/>
          </a:p>
        </p:txBody>
      </p:sp>
      <p:grpSp>
        <p:nvGrpSpPr>
          <p:cNvPr id="476" name="図形グループ 475"/>
          <p:cNvGrpSpPr/>
          <p:nvPr/>
        </p:nvGrpSpPr>
        <p:grpSpPr>
          <a:xfrm>
            <a:off x="519668" y="2866293"/>
            <a:ext cx="3651209" cy="2108735"/>
            <a:chOff x="6097632" y="3093495"/>
            <a:chExt cx="2963457" cy="1472511"/>
          </a:xfrm>
        </p:grpSpPr>
        <p:cxnSp>
          <p:nvCxnSpPr>
            <p:cNvPr id="477" name="直線矢印コネクタ 476"/>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78" name="直線矢印コネクタ 477"/>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79" name="テキスト ボックス 478"/>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480" name="テキスト ボックス 479"/>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481" name="直線コネクタ 480"/>
            <p:cNvCxnSpPr/>
            <p:nvPr/>
          </p:nvCxnSpPr>
          <p:spPr>
            <a:xfrm>
              <a:off x="7010400" y="3473071"/>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82" name="直線コネクタ 481"/>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83" name="直線コネクタ 482"/>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484" name="テキスト ボックス 483"/>
            <p:cNvSpPr txBox="1"/>
            <p:nvPr/>
          </p:nvSpPr>
          <p:spPr>
            <a:xfrm>
              <a:off x="6833731" y="3093495"/>
              <a:ext cx="1569660" cy="369332"/>
            </a:xfrm>
            <a:prstGeom prst="rect">
              <a:avLst/>
            </a:prstGeom>
            <a:noFill/>
          </p:spPr>
          <p:txBody>
            <a:bodyPr wrap="none" rtlCol="0">
              <a:spAutoFit/>
            </a:bodyPr>
            <a:lstStyle/>
            <a:p>
              <a:r>
                <a:rPr kumimoji="1" lang="ja-JP" altLang="en-US" dirty="0" smtClean="0"/>
                <a:t>破片質量分布</a:t>
              </a:r>
              <a:endParaRPr kumimoji="1" lang="ja-JP" altLang="en-US" dirty="0"/>
            </a:p>
          </p:txBody>
        </p:sp>
        <p:sp>
          <p:nvSpPr>
            <p:cNvPr id="485" name="テキスト ボックス 484"/>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486" name="テキスト ボックス 485"/>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grpSp>
        <p:nvGrpSpPr>
          <p:cNvPr id="487" name="図形グループ 486"/>
          <p:cNvGrpSpPr/>
          <p:nvPr/>
        </p:nvGrpSpPr>
        <p:grpSpPr>
          <a:xfrm>
            <a:off x="5505620" y="3226930"/>
            <a:ext cx="3651209" cy="1748099"/>
            <a:chOff x="4300251" y="4908569"/>
            <a:chExt cx="2963457" cy="1220682"/>
          </a:xfrm>
        </p:grpSpPr>
        <p:grpSp>
          <p:nvGrpSpPr>
            <p:cNvPr id="488" name="図形グループ 487"/>
            <p:cNvGrpSpPr/>
            <p:nvPr/>
          </p:nvGrpSpPr>
          <p:grpSpPr>
            <a:xfrm>
              <a:off x="4300251" y="4908569"/>
              <a:ext cx="2963457" cy="1220682"/>
              <a:chOff x="6097632" y="3345324"/>
              <a:chExt cx="2963457" cy="1220682"/>
            </a:xfrm>
          </p:grpSpPr>
          <p:cxnSp>
            <p:nvCxnSpPr>
              <p:cNvPr id="490" name="直線矢印コネクタ 489"/>
              <p:cNvCxnSpPr/>
              <p:nvPr/>
            </p:nvCxnSpPr>
            <p:spPr>
              <a:xfrm flipV="1">
                <a:off x="6833731" y="3345324"/>
                <a:ext cx="0" cy="100012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91" name="直線矢印コネクタ 490"/>
              <p:cNvCxnSpPr/>
              <p:nvPr/>
            </p:nvCxnSpPr>
            <p:spPr>
              <a:xfrm>
                <a:off x="6728781" y="4261484"/>
                <a:ext cx="1405052" cy="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92" name="テキスト ボックス 491"/>
              <p:cNvSpPr txBox="1"/>
              <p:nvPr/>
            </p:nvSpPr>
            <p:spPr>
              <a:xfrm>
                <a:off x="8106719" y="4060657"/>
                <a:ext cx="954370"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質量</a:t>
                </a:r>
                <a:endParaRPr kumimoji="1" lang="ja-JP" altLang="en-US" dirty="0"/>
              </a:p>
            </p:txBody>
          </p:sp>
          <p:sp>
            <p:nvSpPr>
              <p:cNvPr id="493" name="テキスト ボックス 492"/>
              <p:cNvSpPr txBox="1"/>
              <p:nvPr/>
            </p:nvSpPr>
            <p:spPr>
              <a:xfrm>
                <a:off x="6097632" y="3596012"/>
                <a:ext cx="736099" cy="369332"/>
              </a:xfrm>
              <a:prstGeom prst="rect">
                <a:avLst/>
              </a:prstGeom>
              <a:noFill/>
            </p:spPr>
            <p:txBody>
              <a:bodyPr wrap="none" rtlCol="0">
                <a:spAutoFit/>
              </a:bodyPr>
              <a:lstStyle/>
              <a:p>
                <a:r>
                  <a:rPr kumimoji="1" lang="en-US" altLang="ja-JP" dirty="0" smtClean="0">
                    <a:latin typeface="Helvetica"/>
                    <a:cs typeface="Helvetica"/>
                  </a:rPr>
                  <a:t>log</a:t>
                </a:r>
                <a:r>
                  <a:rPr kumimoji="1" lang="ja-JP" altLang="en-US" dirty="0" smtClean="0"/>
                  <a:t>数</a:t>
                </a:r>
                <a:endParaRPr kumimoji="1" lang="ja-JP" altLang="en-US" dirty="0"/>
              </a:p>
            </p:txBody>
          </p:sp>
          <p:cxnSp>
            <p:nvCxnSpPr>
              <p:cNvPr id="494" name="直線コネクタ 493"/>
              <p:cNvCxnSpPr/>
              <p:nvPr/>
            </p:nvCxnSpPr>
            <p:spPr>
              <a:xfrm>
                <a:off x="7010400" y="3473071"/>
                <a:ext cx="914400" cy="567286"/>
              </a:xfrm>
              <a:prstGeom prst="line">
                <a:avLst/>
              </a:prstGeom>
              <a:ln w="127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5" name="直線コネクタ 494"/>
              <p:cNvCxnSpPr/>
              <p:nvPr/>
            </p:nvCxnSpPr>
            <p:spPr>
              <a:xfrm>
                <a:off x="7010400" y="3473071"/>
                <a:ext cx="0" cy="788414"/>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6" name="直線コネクタ 495"/>
              <p:cNvCxnSpPr/>
              <p:nvPr/>
            </p:nvCxnSpPr>
            <p:spPr>
              <a:xfrm flipH="1">
                <a:off x="7924800" y="4040357"/>
                <a:ext cx="1" cy="221127"/>
              </a:xfrm>
              <a:prstGeom prst="line">
                <a:avLst/>
              </a:prstGeom>
              <a:ln w="12700" cap="flat">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498" name="テキスト ボックス 497"/>
              <p:cNvSpPr txBox="1"/>
              <p:nvPr/>
            </p:nvSpPr>
            <p:spPr>
              <a:xfrm>
                <a:off x="6789190" y="4196674"/>
                <a:ext cx="624916"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min</a:t>
                </a:r>
                <a:endParaRPr kumimoji="1" lang="ja-JP" altLang="en-US" dirty="0">
                  <a:latin typeface="Helvetica"/>
                  <a:cs typeface="Helvetica"/>
                </a:endParaRPr>
              </a:p>
            </p:txBody>
          </p:sp>
          <p:sp>
            <p:nvSpPr>
              <p:cNvPr id="499" name="テキスト ボックス 498"/>
              <p:cNvSpPr txBox="1"/>
              <p:nvPr/>
            </p:nvSpPr>
            <p:spPr>
              <a:xfrm>
                <a:off x="7588810" y="4196674"/>
                <a:ext cx="671979" cy="369332"/>
              </a:xfrm>
              <a:prstGeom prst="rect">
                <a:avLst/>
              </a:prstGeom>
              <a:noFill/>
            </p:spPr>
            <p:txBody>
              <a:bodyPr wrap="none" rtlCol="0">
                <a:spAutoFit/>
              </a:bodyPr>
              <a:lstStyle/>
              <a:p>
                <a:r>
                  <a:rPr kumimoji="1" lang="en-US" altLang="ja-JP" dirty="0" err="1" smtClean="0">
                    <a:latin typeface="Helvetica"/>
                    <a:cs typeface="Helvetica"/>
                  </a:rPr>
                  <a:t>m</a:t>
                </a:r>
                <a:r>
                  <a:rPr kumimoji="1" lang="en-US" altLang="ja-JP" baseline="-25000" dirty="0" err="1" smtClean="0">
                    <a:latin typeface="Helvetica"/>
                    <a:cs typeface="Helvetica"/>
                  </a:rPr>
                  <a:t>max</a:t>
                </a:r>
                <a:endParaRPr kumimoji="1" lang="ja-JP" altLang="en-US" dirty="0">
                  <a:latin typeface="Helvetica"/>
                  <a:cs typeface="Helvetica"/>
                </a:endParaRPr>
              </a:p>
            </p:txBody>
          </p:sp>
        </p:grpSp>
        <p:cxnSp>
          <p:nvCxnSpPr>
            <p:cNvPr id="489" name="直線コネクタ 488"/>
            <p:cNvCxnSpPr/>
            <p:nvPr/>
          </p:nvCxnSpPr>
          <p:spPr>
            <a:xfrm>
              <a:off x="5222421" y="5192633"/>
              <a:ext cx="914400" cy="5672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00" name="下矢印 499"/>
          <p:cNvSpPr/>
          <p:nvPr/>
        </p:nvSpPr>
        <p:spPr>
          <a:xfrm rot="16200000">
            <a:off x="4232276" y="3440243"/>
            <a:ext cx="694026" cy="92815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361571894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21</a:t>
            </a:fld>
            <a:endParaRPr lang="en-US"/>
          </a:p>
        </p:txBody>
      </p:sp>
      <p:sp>
        <p:nvSpPr>
          <p:cNvPr id="7" name="テキスト ボックス 6"/>
          <p:cNvSpPr txBox="1"/>
          <p:nvPr/>
        </p:nvSpPr>
        <p:spPr>
          <a:xfrm>
            <a:off x="6164862" y="3461310"/>
            <a:ext cx="2979138" cy="307777"/>
          </a:xfrm>
          <a:prstGeom prst="rect">
            <a:avLst/>
          </a:prstGeom>
          <a:noFill/>
        </p:spPr>
        <p:txBody>
          <a:bodyPr wrap="none" rtlCol="0">
            <a:spAutoFit/>
          </a:bodyPr>
          <a:lstStyle/>
          <a:p>
            <a:r>
              <a:rPr kumimoji="1" lang="en-US" altLang="ja-JP" sz="1400" dirty="0">
                <a:latin typeface="Helvetica"/>
                <a:cs typeface="Helvetica"/>
              </a:rPr>
              <a:t>C</a:t>
            </a:r>
            <a:r>
              <a:rPr kumimoji="1" lang="en-US" altLang="ja-JP" sz="1400" dirty="0" smtClean="0">
                <a:latin typeface="Helvetica"/>
                <a:cs typeface="Helvetica"/>
              </a:rPr>
              <a:t>redit : </a:t>
            </a:r>
            <a:r>
              <a:rPr lang="en-US" altLang="ja-JP" sz="1400" dirty="0" smtClean="0">
                <a:latin typeface="Helvetica"/>
                <a:cs typeface="Helvetica"/>
              </a:rPr>
              <a:t>A</a:t>
            </a:r>
            <a:r>
              <a:rPr lang="en-US" altLang="ja-JP" sz="1400" dirty="0">
                <a:latin typeface="Helvetica"/>
                <a:cs typeface="Helvetica"/>
              </a:rPr>
              <a:t>.-M. Lagrange et al</a:t>
            </a:r>
            <a:r>
              <a:rPr lang="en-US" altLang="ja-JP" sz="1400" dirty="0" smtClean="0">
                <a:latin typeface="Helvetica"/>
                <a:cs typeface="Helvetica"/>
              </a:rPr>
              <a:t>., 2010</a:t>
            </a:r>
            <a:endParaRPr kumimoji="1" lang="ja-JP" altLang="en-US" sz="1400" dirty="0">
              <a:latin typeface="Helvetica"/>
              <a:cs typeface="Helvetica"/>
            </a:endParaRPr>
          </a:p>
        </p:txBody>
      </p:sp>
      <p:sp>
        <p:nvSpPr>
          <p:cNvPr id="8" name="テキスト ボックス 7"/>
          <p:cNvSpPr txBox="1"/>
          <p:nvPr/>
        </p:nvSpPr>
        <p:spPr>
          <a:xfrm>
            <a:off x="6814499" y="1022022"/>
            <a:ext cx="1673730" cy="307777"/>
          </a:xfrm>
          <a:prstGeom prst="rect">
            <a:avLst/>
          </a:prstGeom>
          <a:noFill/>
        </p:spPr>
        <p:txBody>
          <a:bodyPr wrap="none" rtlCol="0">
            <a:spAutoFit/>
          </a:bodyPr>
          <a:lstStyle/>
          <a:p>
            <a:r>
              <a:rPr kumimoji="1" lang="en-US" altLang="ja-JP" sz="1400" dirty="0" smtClean="0">
                <a:latin typeface="Helvetica"/>
                <a:cs typeface="Helvetica"/>
              </a:rPr>
              <a:t>β </a:t>
            </a:r>
            <a:r>
              <a:rPr kumimoji="1" lang="en-US" altLang="ja-JP" sz="1400" dirty="0" err="1" smtClean="0">
                <a:latin typeface="Helvetica"/>
                <a:cs typeface="Helvetica"/>
              </a:rPr>
              <a:t>Pictoris</a:t>
            </a:r>
            <a:r>
              <a:rPr kumimoji="1" lang="en-US" altLang="ja-JP" sz="1400" dirty="0" smtClean="0">
                <a:latin typeface="Helvetica"/>
                <a:cs typeface="Helvetica"/>
              </a:rPr>
              <a:t> @1.3μm</a:t>
            </a:r>
            <a:endParaRPr kumimoji="1" lang="ja-JP" altLang="en-US" sz="1400" dirty="0">
              <a:latin typeface="Helvetica"/>
              <a:cs typeface="Helvetica"/>
            </a:endParaRPr>
          </a:p>
        </p:txBody>
      </p:sp>
      <p:pic>
        <p:nvPicPr>
          <p:cNvPr id="9" name="図 8" descr="betapicb_capt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2305" y="1345003"/>
            <a:ext cx="2107017" cy="2098588"/>
          </a:xfrm>
          <a:prstGeom prst="rect">
            <a:avLst/>
          </a:prstGeom>
        </p:spPr>
      </p:pic>
      <p:pic>
        <p:nvPicPr>
          <p:cNvPr id="10" name="図 9" descr="kalas_hst_fomalhau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2305" y="4076864"/>
            <a:ext cx="2107017" cy="2107017"/>
          </a:xfrm>
          <a:prstGeom prst="rect">
            <a:avLst/>
          </a:prstGeom>
        </p:spPr>
      </p:pic>
      <p:sp>
        <p:nvSpPr>
          <p:cNvPr id="11" name="テキスト ボックス 10"/>
          <p:cNvSpPr txBox="1"/>
          <p:nvPr/>
        </p:nvSpPr>
        <p:spPr>
          <a:xfrm>
            <a:off x="6714386" y="3769087"/>
            <a:ext cx="1773843" cy="307777"/>
          </a:xfrm>
          <a:prstGeom prst="rect">
            <a:avLst/>
          </a:prstGeom>
          <a:noFill/>
        </p:spPr>
        <p:txBody>
          <a:bodyPr wrap="none" rtlCol="0">
            <a:spAutoFit/>
          </a:bodyPr>
          <a:lstStyle/>
          <a:p>
            <a:r>
              <a:rPr lang="en-US" altLang="ja-JP" sz="1400" dirty="0" err="1">
                <a:latin typeface="Helvetica"/>
                <a:cs typeface="Helvetica"/>
              </a:rPr>
              <a:t>Fomalhaut</a:t>
            </a:r>
            <a:r>
              <a:rPr lang="en-US" altLang="ja-JP" sz="1400" dirty="0">
                <a:latin typeface="Helvetica"/>
                <a:cs typeface="Helvetica"/>
              </a:rPr>
              <a:t> </a:t>
            </a:r>
            <a:r>
              <a:rPr lang="en-US" altLang="ja-JP" sz="1400" dirty="0" smtClean="0">
                <a:latin typeface="Helvetica"/>
                <a:cs typeface="Helvetica"/>
              </a:rPr>
              <a:t>@0.6μm</a:t>
            </a:r>
            <a:endParaRPr kumimoji="1" lang="ja-JP" altLang="en-US" sz="1400" dirty="0">
              <a:latin typeface="Helvetica"/>
              <a:cs typeface="Helvetica"/>
            </a:endParaRPr>
          </a:p>
        </p:txBody>
      </p:sp>
      <p:sp>
        <p:nvSpPr>
          <p:cNvPr id="12" name="テキスト ボックス 11"/>
          <p:cNvSpPr txBox="1"/>
          <p:nvPr/>
        </p:nvSpPr>
        <p:spPr>
          <a:xfrm>
            <a:off x="6448999" y="6185098"/>
            <a:ext cx="2396960" cy="307777"/>
          </a:xfrm>
          <a:prstGeom prst="rect">
            <a:avLst/>
          </a:prstGeom>
          <a:noFill/>
        </p:spPr>
        <p:txBody>
          <a:bodyPr wrap="none" rtlCol="0">
            <a:spAutoFit/>
          </a:bodyPr>
          <a:lstStyle/>
          <a:p>
            <a:r>
              <a:rPr kumimoji="1" lang="en-US" altLang="ja-JP" sz="1400" dirty="0" smtClean="0">
                <a:latin typeface="Helvetica"/>
                <a:cs typeface="Helvetica"/>
              </a:rPr>
              <a:t>Credit : P. </a:t>
            </a:r>
            <a:r>
              <a:rPr kumimoji="1" lang="en-US" altLang="ja-JP" sz="1400" dirty="0" err="1" smtClean="0">
                <a:latin typeface="Helvetica"/>
                <a:cs typeface="Helvetica"/>
              </a:rPr>
              <a:t>Kalas</a:t>
            </a:r>
            <a:r>
              <a:rPr kumimoji="1" lang="en-US" altLang="ja-JP" sz="1400" dirty="0" smtClean="0">
                <a:latin typeface="Helvetica"/>
                <a:cs typeface="Helvetica"/>
              </a:rPr>
              <a:t> et al., 2005</a:t>
            </a:r>
            <a:endParaRPr kumimoji="1" lang="ja-JP" altLang="en-US" sz="1400" dirty="0">
              <a:latin typeface="Helvetica"/>
              <a:cs typeface="Helvetica"/>
            </a:endParaRPr>
          </a:p>
        </p:txBody>
      </p:sp>
      <p:sp>
        <p:nvSpPr>
          <p:cNvPr id="13" name="テキスト ボックス 12"/>
          <p:cNvSpPr txBox="1"/>
          <p:nvPr/>
        </p:nvSpPr>
        <p:spPr>
          <a:xfrm>
            <a:off x="6286501" y="718396"/>
            <a:ext cx="2559458" cy="369332"/>
          </a:xfrm>
          <a:prstGeom prst="rect">
            <a:avLst/>
          </a:prstGeom>
          <a:noFill/>
        </p:spPr>
        <p:txBody>
          <a:bodyPr wrap="square" rtlCol="0">
            <a:spAutoFit/>
          </a:bodyPr>
          <a:lstStyle/>
          <a:p>
            <a:r>
              <a:rPr kumimoji="1" lang="ja-JP" altLang="en-US" dirty="0" smtClean="0"/>
              <a:t>（</a:t>
            </a:r>
            <a:r>
              <a:rPr kumimoji="1" lang="ja-JP" altLang="en-US" dirty="0"/>
              <a:t>冷たい</a:t>
            </a:r>
            <a:r>
              <a:rPr kumimoji="1" lang="ja-JP" altLang="en-US" dirty="0" smtClean="0"/>
              <a:t>）デブリ円盤</a:t>
            </a:r>
            <a:endParaRPr kumimoji="1" lang="ja-JP" altLang="en-US" dirty="0"/>
          </a:p>
        </p:txBody>
      </p:sp>
    </p:spTree>
    <p:extLst>
      <p:ext uri="{BB962C8B-B14F-4D97-AF65-F5344CB8AC3E}">
        <p14:creationId xmlns:p14="http://schemas.microsoft.com/office/powerpoint/2010/main" val="28223627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22</a:t>
            </a:fld>
            <a:endParaRPr lang="en-US"/>
          </a:p>
        </p:txBody>
      </p:sp>
      <p:grpSp>
        <p:nvGrpSpPr>
          <p:cNvPr id="7" name="図形グループ 6"/>
          <p:cNvGrpSpPr/>
          <p:nvPr/>
        </p:nvGrpSpPr>
        <p:grpSpPr>
          <a:xfrm>
            <a:off x="5665267" y="2947396"/>
            <a:ext cx="3416320" cy="2051177"/>
            <a:chOff x="5668212" y="3018817"/>
            <a:chExt cx="3416320" cy="2051177"/>
          </a:xfrm>
        </p:grpSpPr>
        <p:sp>
          <p:nvSpPr>
            <p:cNvPr id="8" name="テキスト ボックス 7"/>
            <p:cNvSpPr txBox="1"/>
            <p:nvPr/>
          </p:nvSpPr>
          <p:spPr>
            <a:xfrm>
              <a:off x="5668212" y="3018818"/>
              <a:ext cx="2954655" cy="461665"/>
            </a:xfrm>
            <a:prstGeom prst="rect">
              <a:avLst/>
            </a:prstGeom>
            <a:noFill/>
          </p:spPr>
          <p:txBody>
            <a:bodyPr wrap="none" rtlCol="0">
              <a:spAutoFit/>
            </a:bodyPr>
            <a:lstStyle/>
            <a:p>
              <a:r>
                <a:rPr kumimoji="1" lang="ja-JP" altLang="en-US" sz="2400" dirty="0" smtClean="0"/>
                <a:t>軌道面の位置を決定</a:t>
              </a:r>
              <a:endParaRPr kumimoji="1" lang="ja-JP" altLang="en-US" sz="2400" dirty="0"/>
            </a:p>
          </p:txBody>
        </p:sp>
        <p:grpSp>
          <p:nvGrpSpPr>
            <p:cNvPr id="9" name="図形グループ 8"/>
            <p:cNvGrpSpPr/>
            <p:nvPr/>
          </p:nvGrpSpPr>
          <p:grpSpPr>
            <a:xfrm>
              <a:off x="6151637" y="3500335"/>
              <a:ext cx="2229713" cy="461665"/>
              <a:chOff x="4635127" y="5174581"/>
              <a:chExt cx="2229713" cy="461665"/>
            </a:xfrm>
          </p:grpSpPr>
          <p:pic>
            <p:nvPicPr>
              <p:cNvPr id="17" name="図 1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0040" y="5213239"/>
                <a:ext cx="304800" cy="342900"/>
              </a:xfrm>
              <a:prstGeom prst="rect">
                <a:avLst/>
              </a:prstGeom>
            </p:spPr>
          </p:pic>
          <p:sp>
            <p:nvSpPr>
              <p:cNvPr id="18" name="テキスト ボックス 17"/>
              <p:cNvSpPr txBox="1"/>
              <p:nvPr/>
            </p:nvSpPr>
            <p:spPr>
              <a:xfrm>
                <a:off x="4635127" y="5174581"/>
                <a:ext cx="1723549" cy="461665"/>
              </a:xfrm>
              <a:prstGeom prst="rect">
                <a:avLst/>
              </a:prstGeom>
              <a:noFill/>
            </p:spPr>
            <p:txBody>
              <a:bodyPr wrap="none" rtlCol="0">
                <a:spAutoFit/>
              </a:bodyPr>
              <a:lstStyle/>
              <a:p>
                <a:r>
                  <a:rPr kumimoji="1" lang="ja-JP" altLang="en-US" sz="2400" dirty="0" smtClean="0"/>
                  <a:t>昇交点経度</a:t>
                </a:r>
                <a:endParaRPr kumimoji="1" lang="ja-JP" altLang="en-US" sz="2400" dirty="0"/>
              </a:p>
            </p:txBody>
          </p:sp>
        </p:grpSp>
        <p:grpSp>
          <p:nvGrpSpPr>
            <p:cNvPr id="10" name="図形グループ 9"/>
            <p:cNvGrpSpPr/>
            <p:nvPr/>
          </p:nvGrpSpPr>
          <p:grpSpPr>
            <a:xfrm>
              <a:off x="6151637" y="4023555"/>
              <a:ext cx="2212873" cy="461665"/>
              <a:chOff x="6706771" y="5174581"/>
              <a:chExt cx="2212873" cy="461665"/>
            </a:xfrm>
          </p:grpSpPr>
          <p:pic>
            <p:nvPicPr>
              <p:cNvPr id="15" name="図 1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40244" y="5310312"/>
                <a:ext cx="279400" cy="215900"/>
              </a:xfrm>
              <a:prstGeom prst="rect">
                <a:avLst/>
              </a:prstGeom>
            </p:spPr>
          </p:pic>
          <p:sp>
            <p:nvSpPr>
              <p:cNvPr id="16" name="テキスト ボックス 15"/>
              <p:cNvSpPr txBox="1"/>
              <p:nvPr/>
            </p:nvSpPr>
            <p:spPr>
              <a:xfrm>
                <a:off x="6706771" y="5174581"/>
                <a:ext cx="1723549" cy="461665"/>
              </a:xfrm>
              <a:prstGeom prst="rect">
                <a:avLst/>
              </a:prstGeom>
              <a:noFill/>
            </p:spPr>
            <p:txBody>
              <a:bodyPr wrap="none" rtlCol="0">
                <a:spAutoFit/>
              </a:bodyPr>
              <a:lstStyle/>
              <a:p>
                <a:r>
                  <a:rPr kumimoji="1" lang="ja-JP" altLang="en-US" sz="2400" dirty="0" smtClean="0"/>
                  <a:t>近日点引数</a:t>
                </a:r>
                <a:endParaRPr kumimoji="1" lang="ja-JP" altLang="en-US" sz="2400" dirty="0"/>
              </a:p>
            </p:txBody>
          </p:sp>
        </p:grpSp>
        <p:grpSp>
          <p:nvGrpSpPr>
            <p:cNvPr id="11" name="図形グループ 10"/>
            <p:cNvGrpSpPr/>
            <p:nvPr/>
          </p:nvGrpSpPr>
          <p:grpSpPr>
            <a:xfrm>
              <a:off x="6151637" y="4546775"/>
              <a:ext cx="2156458" cy="461665"/>
              <a:chOff x="2840633" y="5738285"/>
              <a:chExt cx="2156458" cy="461665"/>
            </a:xfrm>
          </p:grpSpPr>
          <p:pic>
            <p:nvPicPr>
              <p:cNvPr id="13" name="図 1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1191" y="5823376"/>
                <a:ext cx="215900" cy="317500"/>
              </a:xfrm>
              <a:prstGeom prst="rect">
                <a:avLst/>
              </a:prstGeom>
            </p:spPr>
          </p:pic>
          <p:sp>
            <p:nvSpPr>
              <p:cNvPr id="14" name="テキスト ボックス 13"/>
              <p:cNvSpPr txBox="1"/>
              <p:nvPr/>
            </p:nvSpPr>
            <p:spPr>
              <a:xfrm>
                <a:off x="2840633" y="5738285"/>
                <a:ext cx="1723549" cy="461665"/>
              </a:xfrm>
              <a:prstGeom prst="rect">
                <a:avLst/>
              </a:prstGeom>
              <a:noFill/>
            </p:spPr>
            <p:txBody>
              <a:bodyPr wrap="none" rtlCol="0">
                <a:spAutoFit/>
              </a:bodyPr>
              <a:lstStyle/>
              <a:p>
                <a:r>
                  <a:rPr kumimoji="1" lang="ja-JP" altLang="en-US" sz="2400" dirty="0" smtClean="0"/>
                  <a:t>軌道傾斜角</a:t>
                </a:r>
                <a:endParaRPr kumimoji="1" lang="ja-JP" altLang="en-US" sz="2400" dirty="0"/>
              </a:p>
            </p:txBody>
          </p:sp>
        </p:grpSp>
        <p:sp>
          <p:nvSpPr>
            <p:cNvPr id="12" name="角丸四角形 11"/>
            <p:cNvSpPr/>
            <p:nvPr/>
          </p:nvSpPr>
          <p:spPr>
            <a:xfrm>
              <a:off x="5668212" y="3018817"/>
              <a:ext cx="3416320" cy="2051177"/>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 name="図形グループ 18"/>
          <p:cNvGrpSpPr/>
          <p:nvPr/>
        </p:nvGrpSpPr>
        <p:grpSpPr>
          <a:xfrm>
            <a:off x="5675794" y="1050721"/>
            <a:ext cx="2723903" cy="1605309"/>
            <a:chOff x="5665267" y="1232323"/>
            <a:chExt cx="2723903" cy="1605309"/>
          </a:xfrm>
        </p:grpSpPr>
        <p:sp>
          <p:nvSpPr>
            <p:cNvPr id="20" name="テキスト ボックス 19"/>
            <p:cNvSpPr txBox="1"/>
            <p:nvPr/>
          </p:nvSpPr>
          <p:spPr>
            <a:xfrm>
              <a:off x="5668212" y="1232323"/>
              <a:ext cx="2339102" cy="461665"/>
            </a:xfrm>
            <a:prstGeom prst="rect">
              <a:avLst/>
            </a:prstGeom>
            <a:noFill/>
          </p:spPr>
          <p:txBody>
            <a:bodyPr wrap="none" rtlCol="0">
              <a:spAutoFit/>
            </a:bodyPr>
            <a:lstStyle/>
            <a:p>
              <a:r>
                <a:rPr kumimoji="1" lang="ja-JP" altLang="en-US" sz="2400" dirty="0" smtClean="0"/>
                <a:t>楕円の形を決定</a:t>
              </a:r>
              <a:endParaRPr kumimoji="1" lang="ja-JP" altLang="en-US" sz="2400" dirty="0"/>
            </a:p>
          </p:txBody>
        </p:sp>
        <p:grpSp>
          <p:nvGrpSpPr>
            <p:cNvPr id="21" name="図形グループ 20"/>
            <p:cNvGrpSpPr/>
            <p:nvPr/>
          </p:nvGrpSpPr>
          <p:grpSpPr>
            <a:xfrm>
              <a:off x="6151637" y="1756264"/>
              <a:ext cx="2024022" cy="461665"/>
              <a:chOff x="3411257" y="4628240"/>
              <a:chExt cx="2024022" cy="461665"/>
            </a:xfrm>
          </p:grpSpPr>
          <p:pic>
            <p:nvPicPr>
              <p:cNvPr id="26" name="図 2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9379" y="4763508"/>
                <a:ext cx="215900" cy="215900"/>
              </a:xfrm>
              <a:prstGeom prst="rect">
                <a:avLst/>
              </a:prstGeom>
            </p:spPr>
          </p:pic>
          <p:sp>
            <p:nvSpPr>
              <p:cNvPr id="27" name="テキスト ボックス 26"/>
              <p:cNvSpPr txBox="1"/>
              <p:nvPr/>
            </p:nvSpPr>
            <p:spPr>
              <a:xfrm>
                <a:off x="3411257" y="4628240"/>
                <a:ext cx="1723549" cy="461665"/>
              </a:xfrm>
              <a:prstGeom prst="rect">
                <a:avLst/>
              </a:prstGeom>
              <a:noFill/>
            </p:spPr>
            <p:txBody>
              <a:bodyPr wrap="none" rtlCol="0">
                <a:spAutoFit/>
              </a:bodyPr>
              <a:lstStyle/>
              <a:p>
                <a:r>
                  <a:rPr kumimoji="1" lang="ja-JP" altLang="en-US" sz="2400" dirty="0" smtClean="0"/>
                  <a:t>軌道長半径</a:t>
                </a:r>
                <a:endParaRPr kumimoji="1" lang="ja-JP" altLang="en-US" sz="2400" dirty="0"/>
              </a:p>
            </p:txBody>
          </p:sp>
        </p:grpSp>
        <p:grpSp>
          <p:nvGrpSpPr>
            <p:cNvPr id="22" name="図形グループ 21"/>
            <p:cNvGrpSpPr/>
            <p:nvPr/>
          </p:nvGrpSpPr>
          <p:grpSpPr>
            <a:xfrm>
              <a:off x="6150293" y="2279484"/>
              <a:ext cx="1371968" cy="461665"/>
              <a:chOff x="5835591" y="4628240"/>
              <a:chExt cx="1371968" cy="461665"/>
            </a:xfrm>
          </p:grpSpPr>
          <p:pic>
            <p:nvPicPr>
              <p:cNvPr id="24" name="図 23"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17059" y="4750362"/>
                <a:ext cx="190500" cy="215900"/>
              </a:xfrm>
              <a:prstGeom prst="rect">
                <a:avLst/>
              </a:prstGeom>
            </p:spPr>
          </p:pic>
          <p:sp>
            <p:nvSpPr>
              <p:cNvPr id="25" name="テキスト ボックス 24"/>
              <p:cNvSpPr txBox="1"/>
              <p:nvPr/>
            </p:nvSpPr>
            <p:spPr>
              <a:xfrm>
                <a:off x="5835591" y="4628240"/>
                <a:ext cx="1107996" cy="461665"/>
              </a:xfrm>
              <a:prstGeom prst="rect">
                <a:avLst/>
              </a:prstGeom>
              <a:noFill/>
            </p:spPr>
            <p:txBody>
              <a:bodyPr wrap="none" rtlCol="0">
                <a:spAutoFit/>
              </a:bodyPr>
              <a:lstStyle/>
              <a:p>
                <a:r>
                  <a:rPr kumimoji="1" lang="ja-JP" altLang="en-US" sz="2400" dirty="0" smtClean="0"/>
                  <a:t>離心率</a:t>
                </a:r>
                <a:endParaRPr kumimoji="1" lang="ja-JP" altLang="en-US" sz="2400" dirty="0"/>
              </a:p>
            </p:txBody>
          </p:sp>
        </p:grpSp>
        <p:sp>
          <p:nvSpPr>
            <p:cNvPr id="23" name="角丸四角形 22"/>
            <p:cNvSpPr/>
            <p:nvPr/>
          </p:nvSpPr>
          <p:spPr>
            <a:xfrm>
              <a:off x="5665267" y="1268568"/>
              <a:ext cx="2723903" cy="1569064"/>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 name="テキスト ボックス 27"/>
          <p:cNvSpPr txBox="1"/>
          <p:nvPr/>
        </p:nvSpPr>
        <p:spPr>
          <a:xfrm>
            <a:off x="381459" y="1051443"/>
            <a:ext cx="2351926" cy="461665"/>
          </a:xfrm>
          <a:prstGeom prst="rect">
            <a:avLst/>
          </a:prstGeom>
          <a:noFill/>
        </p:spPr>
        <p:txBody>
          <a:bodyPr wrap="none" rtlCol="0">
            <a:spAutoFit/>
          </a:bodyPr>
          <a:lstStyle/>
          <a:p>
            <a:r>
              <a:rPr kumimoji="1" lang="ja-JP" altLang="en-US" sz="2400" dirty="0" smtClean="0"/>
              <a:t>楕円軌道の場合</a:t>
            </a:r>
            <a:endParaRPr kumimoji="1" lang="ja-JP" altLang="en-US" sz="2400" dirty="0"/>
          </a:p>
        </p:txBody>
      </p:sp>
      <p:grpSp>
        <p:nvGrpSpPr>
          <p:cNvPr id="29" name="図形グループ 28"/>
          <p:cNvGrpSpPr/>
          <p:nvPr/>
        </p:nvGrpSpPr>
        <p:grpSpPr>
          <a:xfrm>
            <a:off x="5664168" y="5325401"/>
            <a:ext cx="3057248" cy="1074405"/>
            <a:chOff x="5668212" y="4831913"/>
            <a:chExt cx="3057248" cy="1074405"/>
          </a:xfrm>
        </p:grpSpPr>
        <p:sp>
          <p:nvSpPr>
            <p:cNvPr id="30" name="テキスト ボックス 29"/>
            <p:cNvSpPr txBox="1"/>
            <p:nvPr/>
          </p:nvSpPr>
          <p:spPr>
            <a:xfrm>
              <a:off x="5668212" y="4859878"/>
              <a:ext cx="2646878" cy="461665"/>
            </a:xfrm>
            <a:prstGeom prst="rect">
              <a:avLst/>
            </a:prstGeom>
            <a:noFill/>
          </p:spPr>
          <p:txBody>
            <a:bodyPr wrap="none" rtlCol="0">
              <a:spAutoFit/>
            </a:bodyPr>
            <a:lstStyle/>
            <a:p>
              <a:r>
                <a:rPr kumimoji="1" lang="ja-JP" altLang="en-US" sz="2400" dirty="0" smtClean="0"/>
                <a:t>天体の位置を決定</a:t>
              </a:r>
              <a:endParaRPr kumimoji="1" lang="ja-JP" altLang="en-US" sz="2400" dirty="0"/>
            </a:p>
          </p:txBody>
        </p:sp>
        <p:sp>
          <p:nvSpPr>
            <p:cNvPr id="31" name="テキスト ボックス 30"/>
            <p:cNvSpPr txBox="1"/>
            <p:nvPr/>
          </p:nvSpPr>
          <p:spPr>
            <a:xfrm>
              <a:off x="6092833" y="5383098"/>
              <a:ext cx="2031325" cy="461665"/>
            </a:xfrm>
            <a:prstGeom prst="rect">
              <a:avLst/>
            </a:prstGeom>
            <a:noFill/>
          </p:spPr>
          <p:txBody>
            <a:bodyPr wrap="none" rtlCol="0">
              <a:spAutoFit/>
            </a:bodyPr>
            <a:lstStyle/>
            <a:p>
              <a:r>
                <a:rPr kumimoji="1" lang="ja-JP" altLang="en-US" sz="2400" dirty="0" smtClean="0"/>
                <a:t>離心近点離角</a:t>
              </a:r>
              <a:endParaRPr kumimoji="1" lang="ja-JP" altLang="en-US" sz="2400" dirty="0"/>
            </a:p>
          </p:txBody>
        </p:sp>
        <p:sp>
          <p:nvSpPr>
            <p:cNvPr id="32" name="角丸四角形 31"/>
            <p:cNvSpPr/>
            <p:nvPr/>
          </p:nvSpPr>
          <p:spPr>
            <a:xfrm>
              <a:off x="5682868" y="4831913"/>
              <a:ext cx="3042592" cy="1074405"/>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3" name="図形グループ 32"/>
          <p:cNvGrpSpPr/>
          <p:nvPr/>
        </p:nvGrpSpPr>
        <p:grpSpPr>
          <a:xfrm>
            <a:off x="1139582" y="5018138"/>
            <a:ext cx="2954655" cy="1418113"/>
            <a:chOff x="629226" y="5072407"/>
            <a:chExt cx="2954655" cy="1418113"/>
          </a:xfrm>
        </p:grpSpPr>
        <p:sp>
          <p:nvSpPr>
            <p:cNvPr id="34" name="テキスト ボックス 33"/>
            <p:cNvSpPr txBox="1"/>
            <p:nvPr/>
          </p:nvSpPr>
          <p:spPr>
            <a:xfrm>
              <a:off x="629226" y="5072407"/>
              <a:ext cx="2954655" cy="461665"/>
            </a:xfrm>
            <a:prstGeom prst="rect">
              <a:avLst/>
            </a:prstGeom>
            <a:noFill/>
          </p:spPr>
          <p:txBody>
            <a:bodyPr wrap="none" rtlCol="0">
              <a:spAutoFit/>
            </a:bodyPr>
            <a:lstStyle/>
            <a:p>
              <a:r>
                <a:rPr kumimoji="1" lang="ja-JP" altLang="en-US" sz="2400" dirty="0" smtClean="0"/>
                <a:t>位置と速度の６変数</a:t>
              </a:r>
              <a:endParaRPr kumimoji="1" lang="ja-JP" altLang="en-US" sz="2400" dirty="0"/>
            </a:p>
          </p:txBody>
        </p:sp>
        <p:sp>
          <p:nvSpPr>
            <p:cNvPr id="35" name="テキスト ボックス 34"/>
            <p:cNvSpPr txBox="1"/>
            <p:nvPr/>
          </p:nvSpPr>
          <p:spPr>
            <a:xfrm>
              <a:off x="1083906" y="6028855"/>
              <a:ext cx="2031325" cy="461665"/>
            </a:xfrm>
            <a:prstGeom prst="rect">
              <a:avLst/>
            </a:prstGeom>
            <a:noFill/>
          </p:spPr>
          <p:txBody>
            <a:bodyPr wrap="none" rtlCol="0">
              <a:spAutoFit/>
            </a:bodyPr>
            <a:lstStyle/>
            <a:p>
              <a:r>
                <a:rPr kumimoji="1" lang="ja-JP" altLang="en-US" sz="2400" dirty="0" smtClean="0"/>
                <a:t>軌道要素６つ</a:t>
              </a:r>
              <a:endParaRPr kumimoji="1" lang="ja-JP" altLang="en-US" sz="2400" dirty="0"/>
            </a:p>
          </p:txBody>
        </p:sp>
        <p:sp>
          <p:nvSpPr>
            <p:cNvPr id="36" name="上下矢印 35"/>
            <p:cNvSpPr/>
            <p:nvPr/>
          </p:nvSpPr>
          <p:spPr>
            <a:xfrm>
              <a:off x="1932424" y="5576959"/>
              <a:ext cx="303945" cy="441380"/>
            </a:xfrm>
            <a:prstGeom prst="upDownArrow">
              <a:avLst>
                <a:gd name="adj1" fmla="val 26568"/>
                <a:gd name="adj2" fmla="val 41631"/>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136434" y="1609936"/>
            <a:ext cx="5462943" cy="3278218"/>
            <a:chOff x="136432" y="1609936"/>
            <a:chExt cx="5462943" cy="3278218"/>
          </a:xfrm>
        </p:grpSpPr>
        <p:grpSp>
          <p:nvGrpSpPr>
            <p:cNvPr id="38" name="図形グループ 37"/>
            <p:cNvGrpSpPr/>
            <p:nvPr/>
          </p:nvGrpSpPr>
          <p:grpSpPr>
            <a:xfrm>
              <a:off x="136432" y="1609936"/>
              <a:ext cx="5462943" cy="3278218"/>
              <a:chOff x="182493" y="1500568"/>
              <a:chExt cx="5462943" cy="3278218"/>
            </a:xfrm>
          </p:grpSpPr>
          <p:grpSp>
            <p:nvGrpSpPr>
              <p:cNvPr id="41" name="図形グループ 40"/>
              <p:cNvGrpSpPr>
                <a:grpSpLocks noChangeAspect="1"/>
              </p:cNvGrpSpPr>
              <p:nvPr/>
            </p:nvGrpSpPr>
            <p:grpSpPr>
              <a:xfrm>
                <a:off x="182493" y="1500568"/>
                <a:ext cx="5462943" cy="3278218"/>
                <a:chOff x="1064590" y="1249247"/>
                <a:chExt cx="4437497" cy="2847070"/>
              </a:xfrm>
            </p:grpSpPr>
            <p:grpSp>
              <p:nvGrpSpPr>
                <p:cNvPr id="45" name="図形グループ 44"/>
                <p:cNvGrpSpPr/>
                <p:nvPr/>
              </p:nvGrpSpPr>
              <p:grpSpPr>
                <a:xfrm>
                  <a:off x="1064590" y="1249247"/>
                  <a:ext cx="4437497" cy="2847070"/>
                  <a:chOff x="4754992" y="1935932"/>
                  <a:chExt cx="4159982" cy="2456653"/>
                </a:xfrm>
              </p:grpSpPr>
              <p:grpSp>
                <p:nvGrpSpPr>
                  <p:cNvPr id="48" name="図形グループ 47"/>
                  <p:cNvGrpSpPr/>
                  <p:nvPr/>
                </p:nvGrpSpPr>
                <p:grpSpPr>
                  <a:xfrm>
                    <a:off x="4754992" y="1935932"/>
                    <a:ext cx="4159982" cy="2456653"/>
                    <a:chOff x="4754992" y="1935932"/>
                    <a:chExt cx="4159982" cy="2456653"/>
                  </a:xfrm>
                </p:grpSpPr>
                <p:pic>
                  <p:nvPicPr>
                    <p:cNvPr id="52" name="図 51" descr="ellipse4.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54992" y="1935932"/>
                      <a:ext cx="4159982" cy="2456653"/>
                    </a:xfrm>
                    <a:prstGeom prst="rect">
                      <a:avLst/>
                    </a:prstGeom>
                  </p:spPr>
                </p:pic>
                <p:sp>
                  <p:nvSpPr>
                    <p:cNvPr id="53" name="円弧 52"/>
                    <p:cNvSpPr/>
                    <p:nvPr/>
                  </p:nvSpPr>
                  <p:spPr>
                    <a:xfrm rot="7510646">
                      <a:off x="6608258" y="2909224"/>
                      <a:ext cx="450467" cy="433723"/>
                    </a:xfrm>
                    <a:prstGeom prst="arc">
                      <a:avLst>
                        <a:gd name="adj1" fmla="val 16200000"/>
                        <a:gd name="adj2" fmla="val 15641"/>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4" name="円弧 53"/>
                    <p:cNvSpPr/>
                    <p:nvPr/>
                  </p:nvSpPr>
                  <p:spPr>
                    <a:xfrm rot="2032249">
                      <a:off x="7688109" y="3428232"/>
                      <a:ext cx="450467" cy="433723"/>
                    </a:xfrm>
                    <a:prstGeom prst="arc">
                      <a:avLst>
                        <a:gd name="adj1" fmla="val 16200000"/>
                        <a:gd name="adj2" fmla="val 18607047"/>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
                  <p:nvSpPr>
                    <p:cNvPr id="55" name="円弧 54"/>
                    <p:cNvSpPr/>
                    <p:nvPr/>
                  </p:nvSpPr>
                  <p:spPr>
                    <a:xfrm rot="4076541">
                      <a:off x="6709178" y="2990059"/>
                      <a:ext cx="390388" cy="332062"/>
                    </a:xfrm>
                    <a:prstGeom prst="arc">
                      <a:avLst>
                        <a:gd name="adj1" fmla="val 17219248"/>
                        <a:gd name="adj2" fmla="val 19843702"/>
                      </a:avLst>
                    </a:prstGeom>
                    <a:noFill/>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49" name="テキスト ボックス 48"/>
                  <p:cNvSpPr txBox="1"/>
                  <p:nvPr/>
                </p:nvSpPr>
                <p:spPr>
                  <a:xfrm>
                    <a:off x="5749965" y="2116337"/>
                    <a:ext cx="761290" cy="276772"/>
                  </a:xfrm>
                  <a:prstGeom prst="rect">
                    <a:avLst/>
                  </a:prstGeom>
                  <a:noFill/>
                </p:spPr>
                <p:txBody>
                  <a:bodyPr wrap="square" rtlCol="0">
                    <a:spAutoFit/>
                  </a:bodyPr>
                  <a:lstStyle/>
                  <a:p>
                    <a:r>
                      <a:rPr kumimoji="1" lang="ja-JP" altLang="en-US" dirty="0" smtClean="0"/>
                      <a:t>軌道面</a:t>
                    </a:r>
                    <a:endParaRPr kumimoji="1" lang="ja-JP" altLang="en-US" dirty="0"/>
                  </a:p>
                </p:txBody>
              </p:sp>
              <p:sp>
                <p:nvSpPr>
                  <p:cNvPr id="50" name="テキスト ボックス 49"/>
                  <p:cNvSpPr txBox="1"/>
                  <p:nvPr/>
                </p:nvSpPr>
                <p:spPr>
                  <a:xfrm>
                    <a:off x="5477922" y="3328019"/>
                    <a:ext cx="709862" cy="276772"/>
                  </a:xfrm>
                  <a:prstGeom prst="rect">
                    <a:avLst/>
                  </a:prstGeom>
                  <a:noFill/>
                </p:spPr>
                <p:txBody>
                  <a:bodyPr wrap="square" rtlCol="0">
                    <a:spAutoFit/>
                  </a:bodyPr>
                  <a:lstStyle/>
                  <a:p>
                    <a:r>
                      <a:rPr kumimoji="1" lang="ja-JP" altLang="en-US" dirty="0" smtClean="0"/>
                      <a:t>基準面</a:t>
                    </a:r>
                    <a:endParaRPr kumimoji="1" lang="ja-JP" altLang="en-US" dirty="0"/>
                  </a:p>
                </p:txBody>
              </p:sp>
              <p:sp>
                <p:nvSpPr>
                  <p:cNvPr id="51" name="テキスト ボックス 50"/>
                  <p:cNvSpPr txBox="1"/>
                  <p:nvPr/>
                </p:nvSpPr>
                <p:spPr>
                  <a:xfrm>
                    <a:off x="5865116" y="3816265"/>
                    <a:ext cx="733172" cy="276772"/>
                  </a:xfrm>
                  <a:prstGeom prst="rect">
                    <a:avLst/>
                  </a:prstGeom>
                  <a:noFill/>
                </p:spPr>
                <p:txBody>
                  <a:bodyPr wrap="square" rtlCol="0">
                    <a:spAutoFit/>
                  </a:bodyPr>
                  <a:lstStyle/>
                  <a:p>
                    <a:r>
                      <a:rPr kumimoji="1" lang="ja-JP" altLang="en-US" dirty="0" smtClean="0">
                        <a:solidFill>
                          <a:srgbClr val="000000"/>
                        </a:solidFill>
                      </a:rPr>
                      <a:t>基準線</a:t>
                    </a:r>
                    <a:endParaRPr kumimoji="1" lang="ja-JP" altLang="en-US" dirty="0">
                      <a:solidFill>
                        <a:srgbClr val="000000"/>
                      </a:solidFill>
                    </a:endParaRPr>
                  </a:p>
                </p:txBody>
              </p:sp>
            </p:grpSp>
            <p:sp>
              <p:nvSpPr>
                <p:cNvPr id="46" name="テキスト ボックス 45"/>
                <p:cNvSpPr txBox="1"/>
                <p:nvPr/>
              </p:nvSpPr>
              <p:spPr>
                <a:xfrm>
                  <a:off x="4468849" y="3737807"/>
                  <a:ext cx="750516" cy="320758"/>
                </a:xfrm>
                <a:prstGeom prst="rect">
                  <a:avLst/>
                </a:prstGeom>
                <a:noFill/>
              </p:spPr>
              <p:txBody>
                <a:bodyPr wrap="square" rtlCol="0">
                  <a:spAutoFit/>
                </a:bodyPr>
                <a:lstStyle/>
                <a:p>
                  <a:r>
                    <a:rPr kumimoji="1" lang="ja-JP" altLang="en-US" dirty="0" smtClean="0"/>
                    <a:t>昇交点</a:t>
                  </a:r>
                  <a:endParaRPr kumimoji="1" lang="ja-JP" altLang="en-US" dirty="0"/>
                </a:p>
              </p:txBody>
            </p:sp>
            <p:sp>
              <p:nvSpPr>
                <p:cNvPr id="47" name="テキスト ボックス 46"/>
                <p:cNvSpPr txBox="1"/>
                <p:nvPr/>
              </p:nvSpPr>
              <p:spPr>
                <a:xfrm>
                  <a:off x="4617512" y="1618701"/>
                  <a:ext cx="766811" cy="320758"/>
                </a:xfrm>
                <a:prstGeom prst="rect">
                  <a:avLst/>
                </a:prstGeom>
                <a:noFill/>
              </p:spPr>
              <p:txBody>
                <a:bodyPr wrap="square" rtlCol="0">
                  <a:spAutoFit/>
                </a:bodyPr>
                <a:lstStyle/>
                <a:p>
                  <a:r>
                    <a:rPr kumimoji="1" lang="ja-JP" altLang="en-US" dirty="0" smtClean="0">
                      <a:ln w="3175">
                        <a:noFill/>
                      </a:ln>
                      <a:solidFill>
                        <a:srgbClr val="000000"/>
                      </a:solidFill>
                    </a:rPr>
                    <a:t>近日点</a:t>
                  </a:r>
                  <a:endParaRPr kumimoji="1" lang="ja-JP" altLang="en-US" dirty="0">
                    <a:ln w="3175">
                      <a:noFill/>
                    </a:ln>
                    <a:solidFill>
                      <a:srgbClr val="000000"/>
                    </a:solidFill>
                  </a:endParaRPr>
                </a:p>
              </p:txBody>
            </p:sp>
          </p:grpSp>
          <p:pic>
            <p:nvPicPr>
              <p:cNvPr id="42" name="図 4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918" y="3394104"/>
                <a:ext cx="304800" cy="342900"/>
              </a:xfrm>
              <a:prstGeom prst="rect">
                <a:avLst/>
              </a:prstGeom>
            </p:spPr>
          </p:pic>
          <p:pic>
            <p:nvPicPr>
              <p:cNvPr id="43" name="図 4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6740" y="3105695"/>
                <a:ext cx="279400" cy="215900"/>
              </a:xfrm>
              <a:prstGeom prst="rect">
                <a:avLst/>
              </a:prstGeom>
            </p:spPr>
          </p:pic>
          <p:pic>
            <p:nvPicPr>
              <p:cNvPr id="44" name="図 4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9506" y="3230205"/>
                <a:ext cx="215900" cy="317500"/>
              </a:xfrm>
              <a:prstGeom prst="rect">
                <a:avLst/>
              </a:prstGeom>
            </p:spPr>
          </p:pic>
        </p:grpSp>
        <p:cxnSp>
          <p:nvCxnSpPr>
            <p:cNvPr id="39" name="直線矢印コネクタ 38"/>
            <p:cNvCxnSpPr/>
            <p:nvPr/>
          </p:nvCxnSpPr>
          <p:spPr>
            <a:xfrm flipH="1">
              <a:off x="4568153" y="2393568"/>
              <a:ext cx="325278" cy="73857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0" name="直線矢印コネクタ 39"/>
            <p:cNvCxnSpPr/>
            <p:nvPr/>
          </p:nvCxnSpPr>
          <p:spPr>
            <a:xfrm flipH="1" flipV="1">
              <a:off x="4327370" y="3965363"/>
              <a:ext cx="325278" cy="50999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6" name="図 5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5115" y="5964069"/>
            <a:ext cx="342900" cy="317500"/>
          </a:xfrm>
          <a:prstGeom prst="rect">
            <a:avLst/>
          </a:prstGeom>
        </p:spPr>
      </p:pic>
    </p:spTree>
    <p:extLst>
      <p:ext uri="{BB962C8B-B14F-4D97-AF65-F5344CB8AC3E}">
        <p14:creationId xmlns:p14="http://schemas.microsoft.com/office/powerpoint/2010/main" val="11319013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23</a:t>
            </a:fld>
            <a:endParaRPr lang="en-US"/>
          </a:p>
        </p:txBody>
      </p:sp>
      <p:sp>
        <p:nvSpPr>
          <p:cNvPr id="7" name="テキスト ボックス 6"/>
          <p:cNvSpPr txBox="1"/>
          <p:nvPr/>
        </p:nvSpPr>
        <p:spPr>
          <a:xfrm>
            <a:off x="457217" y="1158241"/>
            <a:ext cx="8200399" cy="830997"/>
          </a:xfrm>
          <a:prstGeom prst="rect">
            <a:avLst/>
          </a:prstGeom>
          <a:noFill/>
        </p:spPr>
        <p:txBody>
          <a:bodyPr wrap="none" rtlCol="0">
            <a:spAutoFit/>
          </a:bodyPr>
          <a:lstStyle/>
          <a:p>
            <a:pPr marL="457200" indent="-457200">
              <a:buFont typeface="+mj-lt"/>
              <a:buAutoNum type="arabicPeriod"/>
            </a:pPr>
            <a:r>
              <a:rPr kumimoji="1" lang="ja-JP" altLang="en-US" sz="2400" dirty="0" smtClean="0">
                <a:latin typeface="+mn-ea"/>
              </a:rPr>
              <a:t>加速度と加速度の時間微分を用い，</a:t>
            </a:r>
            <a:endParaRPr kumimoji="1" lang="en-US" altLang="ja-JP" sz="2400" dirty="0" smtClean="0">
              <a:latin typeface="+mn-ea"/>
            </a:endParaRPr>
          </a:p>
          <a:p>
            <a:r>
              <a:rPr kumimoji="1" lang="en-US" altLang="ja-JP" sz="2400" dirty="0" smtClean="0">
                <a:latin typeface="+mn-ea"/>
              </a:rPr>
              <a:t>	</a:t>
            </a:r>
            <a:r>
              <a:rPr kumimoji="1" lang="ja-JP" altLang="en-US" sz="2400" dirty="0" smtClean="0">
                <a:latin typeface="+mn-ea"/>
              </a:rPr>
              <a:t>テイラー展開によって</a:t>
            </a:r>
            <a:r>
              <a:rPr kumimoji="1" lang="ja-JP" altLang="en-US" sz="2400" b="1" dirty="0" smtClean="0">
                <a:solidFill>
                  <a:srgbClr val="FF0000"/>
                </a:solidFill>
                <a:latin typeface="+mn-ea"/>
              </a:rPr>
              <a:t>予測子</a:t>
            </a:r>
            <a:r>
              <a:rPr kumimoji="1" lang="ja-JP" altLang="en-US" sz="2400" dirty="0" smtClean="0">
                <a:solidFill>
                  <a:srgbClr val="FF0000"/>
                </a:solidFill>
                <a:latin typeface="+mn-ea"/>
              </a:rPr>
              <a:t>（</a:t>
            </a:r>
            <a:r>
              <a:rPr kumimoji="1" lang="en-US" altLang="ja-JP" sz="2400" b="1" dirty="0" smtClean="0">
                <a:solidFill>
                  <a:srgbClr val="FF0000"/>
                </a:solidFill>
                <a:latin typeface="+mn-ea"/>
              </a:rPr>
              <a:t>predictor</a:t>
            </a:r>
            <a:r>
              <a:rPr kumimoji="1" lang="ja-JP" altLang="en-US" sz="2400" dirty="0" smtClean="0">
                <a:solidFill>
                  <a:srgbClr val="FF0000"/>
                </a:solidFill>
                <a:latin typeface="+mn-ea"/>
              </a:rPr>
              <a:t>）</a:t>
            </a:r>
            <a:r>
              <a:rPr kumimoji="1" lang="ja-JP" altLang="en-US" sz="2400" dirty="0" smtClean="0">
                <a:latin typeface="+mn-ea"/>
              </a:rPr>
              <a:t>を計算する</a:t>
            </a:r>
            <a:endParaRPr kumimoji="1" lang="ja-JP" altLang="en-US" sz="2400" dirty="0">
              <a:latin typeface="+mn-ea"/>
            </a:endParaRPr>
          </a:p>
        </p:txBody>
      </p:sp>
      <p:sp>
        <p:nvSpPr>
          <p:cNvPr id="8" name="テキスト ボックス 7"/>
          <p:cNvSpPr txBox="1"/>
          <p:nvPr/>
        </p:nvSpPr>
        <p:spPr>
          <a:xfrm>
            <a:off x="7020560" y="5442158"/>
            <a:ext cx="2123440" cy="830997"/>
          </a:xfrm>
          <a:prstGeom prst="rect">
            <a:avLst/>
          </a:prstGeom>
          <a:noFill/>
        </p:spPr>
        <p:txBody>
          <a:bodyPr wrap="square" rtlCol="0">
            <a:spAutoFit/>
          </a:bodyPr>
          <a:lstStyle/>
          <a:p>
            <a:r>
              <a:rPr kumimoji="1" lang="ja-JP" altLang="en-US" sz="2400" dirty="0" smtClean="0"/>
              <a:t>このままでは</a:t>
            </a:r>
            <a:r>
              <a:rPr kumimoji="1" lang="ja-JP" altLang="en-US" sz="2400" u="sng" dirty="0" smtClean="0"/>
              <a:t>２次精度</a:t>
            </a:r>
            <a:endParaRPr kumimoji="1" lang="ja-JP" altLang="en-US" sz="2400" u="sng" dirty="0"/>
          </a:p>
        </p:txBody>
      </p:sp>
      <p:grpSp>
        <p:nvGrpSpPr>
          <p:cNvPr id="9" name="図形グループ 8"/>
          <p:cNvGrpSpPr/>
          <p:nvPr/>
        </p:nvGrpSpPr>
        <p:grpSpPr>
          <a:xfrm>
            <a:off x="5487730" y="2995705"/>
            <a:ext cx="3043119" cy="461665"/>
            <a:chOff x="6100882" y="2881055"/>
            <a:chExt cx="3043118" cy="461665"/>
          </a:xfrm>
        </p:grpSpPr>
        <p:sp>
          <p:nvSpPr>
            <p:cNvPr id="10" name="テキスト ボックス 9"/>
            <p:cNvSpPr txBox="1"/>
            <p:nvPr/>
          </p:nvSpPr>
          <p:spPr>
            <a:xfrm>
              <a:off x="6100882" y="2881055"/>
              <a:ext cx="3043118" cy="461665"/>
            </a:xfrm>
            <a:prstGeom prst="rect">
              <a:avLst/>
            </a:prstGeom>
            <a:noFill/>
          </p:spPr>
          <p:txBody>
            <a:bodyPr wrap="square" rtlCol="0">
              <a:spAutoFit/>
            </a:bodyPr>
            <a:lstStyle/>
            <a:p>
              <a:r>
                <a:rPr kumimoji="1" lang="ja-JP" altLang="en-US" sz="2400" dirty="0" smtClean="0"/>
                <a:t>添字０は　での値</a:t>
              </a:r>
              <a:endParaRPr kumimoji="1" lang="ja-JP" altLang="en-US" sz="2400" dirty="0"/>
            </a:p>
          </p:txBody>
        </p:sp>
        <p:pic>
          <p:nvPicPr>
            <p:cNvPr id="11" name="図 10"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7440" y="3006105"/>
              <a:ext cx="231140" cy="257810"/>
            </a:xfrm>
            <a:prstGeom prst="rect">
              <a:avLst/>
            </a:prstGeom>
          </p:spPr>
        </p:pic>
      </p:grpSp>
      <p:grpSp>
        <p:nvGrpSpPr>
          <p:cNvPr id="12" name="図形グループ 11"/>
          <p:cNvGrpSpPr/>
          <p:nvPr/>
        </p:nvGrpSpPr>
        <p:grpSpPr>
          <a:xfrm>
            <a:off x="460266" y="2072667"/>
            <a:ext cx="5282165" cy="1271284"/>
            <a:chOff x="288055" y="2072666"/>
            <a:chExt cx="5282165" cy="1271284"/>
          </a:xfrm>
        </p:grpSpPr>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 y="2072666"/>
              <a:ext cx="4998720" cy="617220"/>
            </a:xfrm>
            <a:prstGeom prst="rect">
              <a:avLst/>
            </a:prstGeom>
          </p:spPr>
        </p:pic>
        <p:pic>
          <p:nvPicPr>
            <p:cNvPr id="14" name="図 1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500" y="2741970"/>
              <a:ext cx="3657600" cy="601980"/>
            </a:xfrm>
            <a:prstGeom prst="rect">
              <a:avLst/>
            </a:prstGeom>
          </p:spPr>
        </p:pic>
        <p:sp>
          <p:nvSpPr>
            <p:cNvPr id="15" name="左中かっこ 14"/>
            <p:cNvSpPr/>
            <p:nvPr/>
          </p:nvSpPr>
          <p:spPr>
            <a:xfrm>
              <a:off x="288055"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grpSp>
        <p:nvGrpSpPr>
          <p:cNvPr id="16" name="図形グループ 15"/>
          <p:cNvGrpSpPr/>
          <p:nvPr/>
        </p:nvGrpSpPr>
        <p:grpSpPr>
          <a:xfrm>
            <a:off x="1693686" y="3489481"/>
            <a:ext cx="2232645" cy="584516"/>
            <a:chOff x="403875" y="4110841"/>
            <a:chExt cx="2232645" cy="584516"/>
          </a:xfrm>
        </p:grpSpPr>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220" y="4110841"/>
              <a:ext cx="2019300" cy="20574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7220" y="4489617"/>
              <a:ext cx="1973580" cy="205740"/>
            </a:xfrm>
            <a:prstGeom prst="rect">
              <a:avLst/>
            </a:prstGeom>
          </p:spPr>
        </p:pic>
        <p:sp>
          <p:nvSpPr>
            <p:cNvPr id="19" name="左中かっこ 18"/>
            <p:cNvSpPr/>
            <p:nvPr/>
          </p:nvSpPr>
          <p:spPr>
            <a:xfrm>
              <a:off x="403875" y="4112299"/>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4103139" y="3490941"/>
            <a:ext cx="4888660" cy="461665"/>
          </a:xfrm>
          <a:prstGeom prst="rect">
            <a:avLst/>
          </a:prstGeom>
          <a:noFill/>
        </p:spPr>
        <p:txBody>
          <a:bodyPr wrap="square" rtlCol="0">
            <a:spAutoFit/>
          </a:bodyPr>
          <a:lstStyle/>
          <a:p>
            <a:r>
              <a:rPr kumimoji="1" lang="ja-JP" altLang="en-US" sz="2400" dirty="0" smtClean="0"/>
              <a:t>とおくと，　進めた加速度は</a:t>
            </a:r>
            <a:endParaRPr kumimoji="1" lang="ja-JP" altLang="en-US" sz="2400" dirty="0"/>
          </a:p>
        </p:txBody>
      </p:sp>
      <p:grpSp>
        <p:nvGrpSpPr>
          <p:cNvPr id="21" name="図形グループ 20"/>
          <p:cNvGrpSpPr/>
          <p:nvPr/>
        </p:nvGrpSpPr>
        <p:grpSpPr>
          <a:xfrm>
            <a:off x="5421591" y="4157799"/>
            <a:ext cx="3570208" cy="461665"/>
            <a:chOff x="4163576" y="3489544"/>
            <a:chExt cx="3570208" cy="461665"/>
          </a:xfrm>
        </p:grpSpPr>
        <p:sp>
          <p:nvSpPr>
            <p:cNvPr id="22" name="正方形/長方形 21"/>
            <p:cNvSpPr/>
            <p:nvPr/>
          </p:nvSpPr>
          <p:spPr>
            <a:xfrm>
              <a:off x="4163576" y="3489544"/>
              <a:ext cx="3570208" cy="461665"/>
            </a:xfrm>
            <a:prstGeom prst="rect">
              <a:avLst/>
            </a:prstGeom>
          </p:spPr>
          <p:txBody>
            <a:bodyPr wrap="none">
              <a:spAutoFit/>
            </a:bodyPr>
            <a:lstStyle/>
            <a:p>
              <a:r>
                <a:rPr kumimoji="1" lang="ja-JP" altLang="en-US" sz="2400" dirty="0"/>
                <a:t>添</a:t>
              </a:r>
              <a:r>
                <a:rPr kumimoji="1" lang="ja-JP" altLang="en-US" sz="2400" dirty="0" smtClean="0"/>
                <a:t>字１は</a:t>
              </a:r>
              <a:r>
                <a:rPr kumimoji="1" lang="ja-JP" altLang="en-US" sz="2400" dirty="0"/>
                <a:t>　</a:t>
              </a:r>
              <a:r>
                <a:rPr kumimoji="1" lang="ja-JP" altLang="en-US" sz="2400" dirty="0" smtClean="0"/>
                <a:t>　　</a:t>
              </a:r>
              <a:r>
                <a:rPr kumimoji="1" lang="ja-JP" altLang="ja-JP" sz="2400" dirty="0"/>
                <a:t>　</a:t>
              </a:r>
              <a:r>
                <a:rPr kumimoji="1" lang="ja-JP" altLang="en-US" sz="2400" dirty="0" smtClean="0"/>
                <a:t>で</a:t>
              </a:r>
              <a:r>
                <a:rPr kumimoji="1" lang="ja-JP" altLang="en-US" sz="2400" dirty="0"/>
                <a:t>の値</a:t>
              </a:r>
            </a:p>
          </p:txBody>
        </p:sp>
        <p:pic>
          <p:nvPicPr>
            <p:cNvPr id="23" name="図 2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82915" y="3583485"/>
              <a:ext cx="1022350" cy="293370"/>
            </a:xfrm>
            <a:prstGeom prst="rect">
              <a:avLst/>
            </a:prstGeom>
          </p:spPr>
        </p:pic>
      </p:grpSp>
      <p:grpSp>
        <p:nvGrpSpPr>
          <p:cNvPr id="24" name="図形グループ 23"/>
          <p:cNvGrpSpPr/>
          <p:nvPr/>
        </p:nvGrpSpPr>
        <p:grpSpPr>
          <a:xfrm>
            <a:off x="345457" y="4619466"/>
            <a:ext cx="6390129" cy="1539240"/>
            <a:chOff x="109731" y="4840178"/>
            <a:chExt cx="6390129" cy="1539240"/>
          </a:xfrm>
        </p:grpSpPr>
        <p:pic>
          <p:nvPicPr>
            <p:cNvPr id="25" name="図 2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4840178"/>
              <a:ext cx="3619500" cy="685800"/>
            </a:xfrm>
            <a:prstGeom prst="rect">
              <a:avLst/>
            </a:prstGeom>
          </p:spPr>
        </p:pic>
        <p:pic>
          <p:nvPicPr>
            <p:cNvPr id="26" name="図 2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7200" y="5525978"/>
              <a:ext cx="6042660" cy="853440"/>
            </a:xfrm>
            <a:prstGeom prst="rect">
              <a:avLst/>
            </a:prstGeom>
          </p:spPr>
        </p:pic>
        <p:sp>
          <p:nvSpPr>
            <p:cNvPr id="27" name="左中かっこ 26"/>
            <p:cNvSpPr/>
            <p:nvPr/>
          </p:nvSpPr>
          <p:spPr>
            <a:xfrm>
              <a:off x="109731" y="4840178"/>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8" name="テキスト ボックス 27"/>
          <p:cNvSpPr txBox="1"/>
          <p:nvPr/>
        </p:nvSpPr>
        <p:spPr>
          <a:xfrm>
            <a:off x="457200" y="3497912"/>
            <a:ext cx="1107996" cy="461665"/>
          </a:xfrm>
          <a:prstGeom prst="rect">
            <a:avLst/>
          </a:prstGeom>
          <a:noFill/>
        </p:spPr>
        <p:txBody>
          <a:bodyPr wrap="none" rtlCol="0">
            <a:spAutoFit/>
          </a:bodyPr>
          <a:lstStyle/>
          <a:p>
            <a:r>
              <a:rPr kumimoji="1" lang="ja-JP" altLang="en-US" sz="2400" dirty="0" smtClean="0"/>
              <a:t>ここで</a:t>
            </a:r>
            <a:endParaRPr kumimoji="1" lang="ja-JP" altLang="en-US" sz="2400" dirty="0"/>
          </a:p>
        </p:txBody>
      </p:sp>
      <p:pic>
        <p:nvPicPr>
          <p:cNvPr id="29" name="図 28"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57307" y="3628227"/>
            <a:ext cx="364491" cy="240030"/>
          </a:xfrm>
          <a:prstGeom prst="rect">
            <a:avLst/>
          </a:prstGeom>
        </p:spPr>
      </p:pic>
      <p:sp>
        <p:nvSpPr>
          <p:cNvPr id="30" name="テキスト ボックス 29"/>
          <p:cNvSpPr txBox="1"/>
          <p:nvPr/>
        </p:nvSpPr>
        <p:spPr>
          <a:xfrm>
            <a:off x="5921797" y="2511138"/>
            <a:ext cx="1107996" cy="461665"/>
          </a:xfrm>
          <a:prstGeom prst="rect">
            <a:avLst/>
          </a:prstGeom>
          <a:noFill/>
        </p:spPr>
        <p:txBody>
          <a:bodyPr wrap="none" rtlCol="0">
            <a:spAutoFit/>
          </a:bodyPr>
          <a:lstStyle/>
          <a:p>
            <a:r>
              <a:rPr kumimoji="1" lang="ja-JP" altLang="en-US" sz="2400" dirty="0" smtClean="0"/>
              <a:t>予測子</a:t>
            </a:r>
            <a:endParaRPr kumimoji="1" lang="ja-JP" altLang="en-US" sz="2400" dirty="0"/>
          </a:p>
        </p:txBody>
      </p:sp>
      <p:grpSp>
        <p:nvGrpSpPr>
          <p:cNvPr id="31" name="図形グループ 30"/>
          <p:cNvGrpSpPr/>
          <p:nvPr/>
        </p:nvGrpSpPr>
        <p:grpSpPr>
          <a:xfrm>
            <a:off x="5113615" y="4756357"/>
            <a:ext cx="3878184" cy="461665"/>
            <a:chOff x="5884665" y="4379903"/>
            <a:chExt cx="3878184" cy="461665"/>
          </a:xfrm>
        </p:grpSpPr>
        <p:pic>
          <p:nvPicPr>
            <p:cNvPr id="32" name="図 31"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84665" y="4521200"/>
              <a:ext cx="132080" cy="162560"/>
            </a:xfrm>
            <a:prstGeom prst="rect">
              <a:avLst/>
            </a:prstGeom>
          </p:spPr>
        </p:pic>
        <p:sp>
          <p:nvSpPr>
            <p:cNvPr id="33" name="テキスト ボックス 32"/>
            <p:cNvSpPr txBox="1"/>
            <p:nvPr/>
          </p:nvSpPr>
          <p:spPr>
            <a:xfrm>
              <a:off x="5921797" y="4379903"/>
              <a:ext cx="3841052" cy="461665"/>
            </a:xfrm>
            <a:prstGeom prst="rect">
              <a:avLst/>
            </a:prstGeom>
            <a:noFill/>
          </p:spPr>
          <p:txBody>
            <a:bodyPr wrap="none" rtlCol="0">
              <a:spAutoFit/>
            </a:bodyPr>
            <a:lstStyle/>
            <a:p>
              <a:r>
                <a:rPr kumimoji="1" lang="ja-JP" altLang="en-US" sz="2400" dirty="0" smtClean="0"/>
                <a:t>：ソフトニングパラメータ</a:t>
              </a:r>
              <a:endParaRPr kumimoji="1" lang="ja-JP" altLang="en-US" sz="2400" dirty="0"/>
            </a:p>
          </p:txBody>
        </p:sp>
      </p:grpSp>
    </p:spTree>
    <p:extLst>
      <p:ext uri="{BB962C8B-B14F-4D97-AF65-F5344CB8AC3E}">
        <p14:creationId xmlns:p14="http://schemas.microsoft.com/office/powerpoint/2010/main" val="21814663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24</a:t>
            </a:fld>
            <a:endParaRPr lang="en-US"/>
          </a:p>
        </p:txBody>
      </p:sp>
      <p:sp>
        <p:nvSpPr>
          <p:cNvPr id="8" name="テキスト ボックス 7"/>
          <p:cNvSpPr txBox="1"/>
          <p:nvPr/>
        </p:nvSpPr>
        <p:spPr>
          <a:xfrm>
            <a:off x="457217" y="1158241"/>
            <a:ext cx="813556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３次のエルミート補間（実際上最適だと分かっている）</a:t>
            </a:r>
            <a:endParaRPr kumimoji="1" lang="en-US" altLang="ja-JP" sz="2400" dirty="0" smtClean="0">
              <a:latin typeface="+mn-ea"/>
            </a:endParaRPr>
          </a:p>
          <a:p>
            <a:r>
              <a:rPr kumimoji="1" lang="en-US" altLang="ja-JP" sz="2400" dirty="0">
                <a:latin typeface="+mn-ea"/>
              </a:rPr>
              <a:t>	</a:t>
            </a:r>
            <a:r>
              <a:rPr kumimoji="1" lang="ja-JP" altLang="en-US" sz="2400" dirty="0" smtClean="0">
                <a:latin typeface="+mn-ea"/>
              </a:rPr>
              <a:t>を用いて</a:t>
            </a:r>
            <a:r>
              <a:rPr kumimoji="1" lang="ja-JP" altLang="en-US" sz="2400" b="1" dirty="0" smtClean="0">
                <a:solidFill>
                  <a:srgbClr val="31859C"/>
                </a:solidFill>
                <a:latin typeface="+mn-ea"/>
              </a:rPr>
              <a:t>修正子</a:t>
            </a:r>
            <a:r>
              <a:rPr kumimoji="1" lang="ja-JP" altLang="en-US" sz="2400" dirty="0" smtClean="0">
                <a:solidFill>
                  <a:srgbClr val="31859C"/>
                </a:solidFill>
                <a:latin typeface="+mn-ea"/>
              </a:rPr>
              <a:t>（</a:t>
            </a:r>
            <a:r>
              <a:rPr kumimoji="1" lang="en-US" altLang="ja-JP" sz="2400" b="1" dirty="0" smtClean="0">
                <a:solidFill>
                  <a:srgbClr val="31859C"/>
                </a:solidFill>
                <a:latin typeface="+mn-ea"/>
              </a:rPr>
              <a:t>corrector</a:t>
            </a:r>
            <a:r>
              <a:rPr kumimoji="1" lang="ja-JP" altLang="en-US" sz="2400" dirty="0" smtClean="0">
                <a:solidFill>
                  <a:srgbClr val="31859C"/>
                </a:solidFill>
                <a:latin typeface="+mn-ea"/>
              </a:rPr>
              <a:t>）</a:t>
            </a:r>
            <a:r>
              <a:rPr kumimoji="1" lang="ja-JP" altLang="en-US" sz="2400" dirty="0" smtClean="0">
                <a:latin typeface="+mn-ea"/>
              </a:rPr>
              <a:t>を計算する</a:t>
            </a:r>
            <a:endParaRPr kumimoji="1" lang="ja-JP" altLang="en-US" sz="2400" dirty="0">
              <a:latin typeface="+mn-ea"/>
            </a:endParaRPr>
          </a:p>
        </p:txBody>
      </p:sp>
      <p:grpSp>
        <p:nvGrpSpPr>
          <p:cNvPr id="9" name="図形グループ 8"/>
          <p:cNvGrpSpPr/>
          <p:nvPr/>
        </p:nvGrpSpPr>
        <p:grpSpPr>
          <a:xfrm>
            <a:off x="457201" y="1972735"/>
            <a:ext cx="5362964" cy="1219200"/>
            <a:chOff x="457200" y="2124750"/>
            <a:chExt cx="5362964" cy="1219200"/>
          </a:xfrm>
        </p:grpSpPr>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444" y="2124750"/>
              <a:ext cx="4998720" cy="617220"/>
            </a:xfrm>
            <a:prstGeom prst="rect">
              <a:avLst/>
            </a:prstGeom>
          </p:spPr>
        </p:pic>
        <p:pic>
          <p:nvPicPr>
            <p:cNvPr id="11" name="図 1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444" y="2741970"/>
              <a:ext cx="3688080" cy="601980"/>
            </a:xfrm>
            <a:prstGeom prst="rect">
              <a:avLst/>
            </a:prstGeom>
          </p:spPr>
        </p:pic>
        <p:sp>
          <p:nvSpPr>
            <p:cNvPr id="12" name="左中かっこ 11"/>
            <p:cNvSpPr/>
            <p:nvPr/>
          </p:nvSpPr>
          <p:spPr>
            <a:xfrm>
              <a:off x="457200" y="214125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3" name="テキスト ボックス 12"/>
          <p:cNvSpPr txBox="1"/>
          <p:nvPr/>
        </p:nvSpPr>
        <p:spPr>
          <a:xfrm>
            <a:off x="6039921" y="2220070"/>
            <a:ext cx="2646878" cy="461665"/>
          </a:xfrm>
          <a:prstGeom prst="rect">
            <a:avLst/>
          </a:prstGeom>
          <a:noFill/>
        </p:spPr>
        <p:txBody>
          <a:bodyPr wrap="none" rtlCol="0">
            <a:spAutoFit/>
          </a:bodyPr>
          <a:lstStyle/>
          <a:p>
            <a:r>
              <a:rPr kumimoji="1" lang="ja-JP" altLang="en-US" sz="2400" dirty="0" smtClean="0"/>
              <a:t>３次の補間多項式</a:t>
            </a:r>
            <a:endParaRPr kumimoji="1" lang="ja-JP" altLang="en-US" sz="2400" dirty="0"/>
          </a:p>
        </p:txBody>
      </p:sp>
      <p:grpSp>
        <p:nvGrpSpPr>
          <p:cNvPr id="14" name="図形グループ 13"/>
          <p:cNvGrpSpPr/>
          <p:nvPr/>
        </p:nvGrpSpPr>
        <p:grpSpPr>
          <a:xfrm>
            <a:off x="457200" y="3373275"/>
            <a:ext cx="5446784" cy="1202698"/>
            <a:chOff x="437390" y="3749578"/>
            <a:chExt cx="5446784" cy="1202698"/>
          </a:xfrm>
        </p:grpSpPr>
        <p:pic>
          <p:nvPicPr>
            <p:cNvPr id="15" name="図 1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634" y="3749578"/>
              <a:ext cx="5082540" cy="586740"/>
            </a:xfrm>
            <a:prstGeom prst="rect">
              <a:avLst/>
            </a:prstGeom>
          </p:spPr>
        </p:pic>
        <p:pic>
          <p:nvPicPr>
            <p:cNvPr id="16" name="図 15"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1634" y="4365536"/>
              <a:ext cx="4869180" cy="586740"/>
            </a:xfrm>
            <a:prstGeom prst="rect">
              <a:avLst/>
            </a:prstGeom>
          </p:spPr>
        </p:pic>
        <p:sp>
          <p:nvSpPr>
            <p:cNvPr id="17" name="左中かっこ 16"/>
            <p:cNvSpPr/>
            <p:nvPr/>
          </p:nvSpPr>
          <p:spPr>
            <a:xfrm>
              <a:off x="437390" y="3749578"/>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8" name="左カーブ矢印 17"/>
          <p:cNvSpPr/>
          <p:nvPr/>
        </p:nvSpPr>
        <p:spPr>
          <a:xfrm>
            <a:off x="6012200" y="2758472"/>
            <a:ext cx="731520" cy="1216152"/>
          </a:xfrm>
          <a:prstGeom prst="curvedLeftArrow">
            <a:avLst/>
          </a:prstGeom>
          <a:solidFill>
            <a:srgbClr val="31859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9" name="テキスト ボックス 18"/>
          <p:cNvSpPr txBox="1"/>
          <p:nvPr/>
        </p:nvSpPr>
        <p:spPr>
          <a:xfrm>
            <a:off x="6837681" y="3037841"/>
            <a:ext cx="2031325" cy="830997"/>
          </a:xfrm>
          <a:prstGeom prst="rect">
            <a:avLst/>
          </a:prstGeom>
          <a:noFill/>
        </p:spPr>
        <p:txBody>
          <a:bodyPr wrap="none" rtlCol="0">
            <a:spAutoFit/>
          </a:bodyPr>
          <a:lstStyle/>
          <a:p>
            <a:r>
              <a:rPr kumimoji="1" lang="ja-JP" altLang="en-US" sz="2400" dirty="0" smtClean="0"/>
              <a:t>連立方程式を</a:t>
            </a:r>
            <a:endParaRPr kumimoji="1" lang="en-US" altLang="ja-JP" sz="2400" dirty="0" smtClean="0"/>
          </a:p>
          <a:p>
            <a:r>
              <a:rPr kumimoji="1" lang="ja-JP" altLang="en-US" sz="2400" dirty="0" smtClean="0"/>
              <a:t>逆に解く</a:t>
            </a:r>
            <a:endParaRPr kumimoji="1" lang="ja-JP" altLang="en-US" sz="2400" dirty="0"/>
          </a:p>
        </p:txBody>
      </p:sp>
      <p:sp>
        <p:nvSpPr>
          <p:cNvPr id="20" name="テキスト ボックス 19"/>
          <p:cNvSpPr txBox="1"/>
          <p:nvPr/>
        </p:nvSpPr>
        <p:spPr>
          <a:xfrm>
            <a:off x="457217" y="4667668"/>
            <a:ext cx="3877985" cy="461665"/>
          </a:xfrm>
          <a:prstGeom prst="rect">
            <a:avLst/>
          </a:prstGeom>
          <a:noFill/>
        </p:spPr>
        <p:txBody>
          <a:bodyPr wrap="none" rtlCol="0">
            <a:spAutoFit/>
          </a:bodyPr>
          <a:lstStyle/>
          <a:p>
            <a:r>
              <a:rPr kumimoji="1" lang="ja-JP" altLang="en-US" sz="2400" dirty="0" smtClean="0"/>
              <a:t>テイラー展開より修正子は</a:t>
            </a:r>
            <a:endParaRPr kumimoji="1" lang="ja-JP" altLang="en-US" sz="2400" dirty="0"/>
          </a:p>
        </p:txBody>
      </p:sp>
      <p:grpSp>
        <p:nvGrpSpPr>
          <p:cNvPr id="21" name="図形グループ 20"/>
          <p:cNvGrpSpPr/>
          <p:nvPr/>
        </p:nvGrpSpPr>
        <p:grpSpPr>
          <a:xfrm>
            <a:off x="457200" y="5129332"/>
            <a:ext cx="4425704" cy="1243338"/>
            <a:chOff x="457200" y="5129332"/>
            <a:chExt cx="4425704" cy="1243338"/>
          </a:xfrm>
        </p:grpSpPr>
        <p:sp>
          <p:nvSpPr>
            <p:cNvPr id="22" name="左中かっこ 21"/>
            <p:cNvSpPr/>
            <p:nvPr/>
          </p:nvSpPr>
          <p:spPr>
            <a:xfrm>
              <a:off x="457200" y="5169972"/>
              <a:ext cx="344419" cy="1202698"/>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pic>
          <p:nvPicPr>
            <p:cNvPr id="23" name="図 2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1444" y="5129332"/>
              <a:ext cx="4061460" cy="617220"/>
            </a:xfrm>
            <a:prstGeom prst="rect">
              <a:avLst/>
            </a:prstGeom>
          </p:spPr>
        </p:pic>
        <p:pic>
          <p:nvPicPr>
            <p:cNvPr id="24" name="図 2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444" y="5746552"/>
              <a:ext cx="3832860" cy="617220"/>
            </a:xfrm>
            <a:prstGeom prst="rect">
              <a:avLst/>
            </a:prstGeom>
          </p:spPr>
        </p:pic>
      </p:grpSp>
      <p:grpSp>
        <p:nvGrpSpPr>
          <p:cNvPr id="25" name="図形グループ 24"/>
          <p:cNvGrpSpPr/>
          <p:nvPr/>
        </p:nvGrpSpPr>
        <p:grpSpPr>
          <a:xfrm>
            <a:off x="5070864" y="4885035"/>
            <a:ext cx="4173450" cy="1569660"/>
            <a:chOff x="5070864" y="4885035"/>
            <a:chExt cx="4173449" cy="1569660"/>
          </a:xfrm>
        </p:grpSpPr>
        <p:sp>
          <p:nvSpPr>
            <p:cNvPr id="26" name="テキスト ボックス 25"/>
            <p:cNvSpPr txBox="1"/>
            <p:nvPr/>
          </p:nvSpPr>
          <p:spPr>
            <a:xfrm>
              <a:off x="5070864" y="4885035"/>
              <a:ext cx="4173449" cy="1569660"/>
            </a:xfrm>
            <a:prstGeom prst="rect">
              <a:avLst/>
            </a:prstGeom>
            <a:noFill/>
          </p:spPr>
          <p:txBody>
            <a:bodyPr wrap="none" rtlCol="0">
              <a:spAutoFit/>
            </a:bodyPr>
            <a:lstStyle/>
            <a:p>
              <a:r>
                <a:rPr kumimoji="1" lang="ja-JP" altLang="en-US" sz="2400" dirty="0" smtClean="0">
                  <a:latin typeface="+mn-ea"/>
                </a:rPr>
                <a:t>ここで普通のテイラー展開</a:t>
              </a:r>
              <a:endParaRPr kumimoji="1" lang="en-US" altLang="ja-JP" sz="2400" dirty="0" smtClean="0">
                <a:latin typeface="+mn-ea"/>
              </a:endParaRPr>
            </a:p>
            <a:p>
              <a:r>
                <a:rPr kumimoji="1" lang="ja-JP" altLang="en-US" sz="2400" dirty="0" smtClean="0">
                  <a:latin typeface="+mn-ea"/>
                </a:rPr>
                <a:t>を考えれば</a:t>
              </a:r>
              <a:r>
                <a:rPr kumimoji="1" lang="ja-JP" altLang="ja-JP" sz="2400" dirty="0">
                  <a:latin typeface="+mn-ea"/>
                </a:rPr>
                <a:t>　</a:t>
              </a:r>
              <a:r>
                <a:rPr kumimoji="1" lang="ja-JP" altLang="en-US" sz="2400" dirty="0" smtClean="0">
                  <a:latin typeface="+mn-ea"/>
                </a:rPr>
                <a:t>　　であるが，</a:t>
              </a:r>
              <a:endParaRPr kumimoji="1" lang="en-US" altLang="ja-JP" sz="2400" dirty="0" smtClean="0">
                <a:latin typeface="+mn-ea"/>
              </a:endParaRPr>
            </a:p>
            <a:p>
              <a:r>
                <a:rPr kumimoji="1" lang="ja-JP" altLang="en-US" sz="2400" dirty="0" smtClean="0">
                  <a:latin typeface="+mn-ea"/>
                </a:rPr>
                <a:t>　　　とする場合もある</a:t>
              </a:r>
              <a:endParaRPr kumimoji="1" lang="en-US" altLang="ja-JP" sz="2400" dirty="0" smtClean="0">
                <a:latin typeface="+mn-ea"/>
              </a:endParaRPr>
            </a:p>
            <a:p>
              <a:r>
                <a:rPr kumimoji="1" lang="ja-JP" altLang="en-US" sz="2400" dirty="0" smtClean="0">
                  <a:latin typeface="+mn-ea"/>
                </a:rPr>
                <a:t>（</a:t>
              </a:r>
              <a:r>
                <a:rPr kumimoji="1" lang="en-US" altLang="ja-JP" sz="2400" dirty="0" smtClean="0">
                  <a:latin typeface="+mn-ea"/>
                </a:rPr>
                <a:t>α−scheme</a:t>
              </a:r>
              <a:r>
                <a:rPr kumimoji="1" lang="ja-JP" altLang="en-US" sz="2400" dirty="0" smtClean="0">
                  <a:latin typeface="+mn-ea"/>
                </a:rPr>
                <a:t>）</a:t>
              </a:r>
              <a:endParaRPr kumimoji="1" lang="en-US" altLang="ja-JP" sz="2400" dirty="0" smtClean="0">
                <a:latin typeface="+mn-ea"/>
              </a:endParaRPr>
            </a:p>
          </p:txBody>
        </p:sp>
        <p:pic>
          <p:nvPicPr>
            <p:cNvPr id="27" name="図 26"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17360" y="5369490"/>
              <a:ext cx="647700" cy="198120"/>
            </a:xfrm>
            <a:prstGeom prst="rect">
              <a:avLst/>
            </a:prstGeom>
          </p:spPr>
        </p:pic>
        <p:pic>
          <p:nvPicPr>
            <p:cNvPr id="28" name="図 27"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256284" y="5746552"/>
              <a:ext cx="647700" cy="259080"/>
            </a:xfrm>
            <a:prstGeom prst="rect">
              <a:avLst/>
            </a:prstGeom>
          </p:spPr>
        </p:pic>
      </p:grpSp>
    </p:spTree>
    <p:extLst>
      <p:ext uri="{BB962C8B-B14F-4D97-AF65-F5344CB8AC3E}">
        <p14:creationId xmlns:p14="http://schemas.microsoft.com/office/powerpoint/2010/main" val="6838930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smtClean="0"/>
              <a:t>夏の学校　星形成・惑星系分科会</a:t>
            </a:r>
            <a:endParaRPr lang="en-US"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25</a:t>
            </a:fld>
            <a:endParaRPr lang="en-US"/>
          </a:p>
        </p:txBody>
      </p:sp>
      <p:pic>
        <p:nvPicPr>
          <p:cNvPr id="7" name="図 6"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15" y="4965392"/>
            <a:ext cx="3611880" cy="990600"/>
          </a:xfrm>
          <a:prstGeom prst="rect">
            <a:avLst/>
          </a:prstGeom>
        </p:spPr>
      </p:pic>
      <p:pic>
        <p:nvPicPr>
          <p:cNvPr id="8" name="図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1" y="5414356"/>
            <a:ext cx="1257300" cy="411480"/>
          </a:xfrm>
          <a:prstGeom prst="rect">
            <a:avLst/>
          </a:prstGeom>
        </p:spPr>
      </p:pic>
      <p:pic>
        <p:nvPicPr>
          <p:cNvPr id="9" name="図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00" y="4965392"/>
            <a:ext cx="2407920" cy="411480"/>
          </a:xfrm>
          <a:prstGeom prst="rect">
            <a:avLst/>
          </a:prstGeom>
        </p:spPr>
      </p:pic>
      <p:sp>
        <p:nvSpPr>
          <p:cNvPr id="10" name="テキスト ボックス 9"/>
          <p:cNvSpPr txBox="1"/>
          <p:nvPr/>
        </p:nvSpPr>
        <p:spPr>
          <a:xfrm>
            <a:off x="457215" y="1158241"/>
            <a:ext cx="7994496"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修正子を用いて加速度と加速度の時間微分を計算する</a:t>
            </a:r>
            <a:endParaRPr kumimoji="1" lang="en-US" altLang="ja-JP" sz="2400" dirty="0">
              <a:latin typeface="+mn-ea"/>
            </a:endParaRPr>
          </a:p>
          <a:p>
            <a:r>
              <a:rPr kumimoji="1" lang="en-US" altLang="ja-JP" sz="2400" dirty="0" smtClean="0">
                <a:latin typeface="+mn-ea"/>
              </a:rPr>
              <a:t>	</a:t>
            </a:r>
            <a:r>
              <a:rPr kumimoji="1" lang="ja-JP" altLang="en-US" sz="2400" dirty="0" smtClean="0">
                <a:latin typeface="+mn-ea"/>
              </a:rPr>
              <a:t>そして次のタイムステップを加速度を用いて決める</a:t>
            </a:r>
            <a:endParaRPr kumimoji="1" lang="en-US" altLang="ja-JP" sz="2400" dirty="0">
              <a:latin typeface="+mn-ea"/>
            </a:endParaRPr>
          </a:p>
        </p:txBody>
      </p:sp>
      <p:grpSp>
        <p:nvGrpSpPr>
          <p:cNvPr id="11" name="図形グループ 10"/>
          <p:cNvGrpSpPr/>
          <p:nvPr/>
        </p:nvGrpSpPr>
        <p:grpSpPr>
          <a:xfrm>
            <a:off x="457216" y="2043990"/>
            <a:ext cx="2202165" cy="584140"/>
            <a:chOff x="790707" y="2154626"/>
            <a:chExt cx="2202165" cy="584140"/>
          </a:xfrm>
        </p:grpSpPr>
        <p:pic>
          <p:nvPicPr>
            <p:cNvPr id="12" name="図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4052" y="2154626"/>
              <a:ext cx="1988820" cy="205740"/>
            </a:xfrm>
            <a:prstGeom prst="rect">
              <a:avLst/>
            </a:prstGeom>
          </p:spPr>
        </p:pic>
        <p:pic>
          <p:nvPicPr>
            <p:cNvPr id="13" name="図 1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4052" y="2533026"/>
              <a:ext cx="1943100" cy="205740"/>
            </a:xfrm>
            <a:prstGeom prst="rect">
              <a:avLst/>
            </a:prstGeom>
          </p:spPr>
        </p:pic>
        <p:sp>
          <p:nvSpPr>
            <p:cNvPr id="14" name="左中かっこ 13"/>
            <p:cNvSpPr/>
            <p:nvPr/>
          </p:nvSpPr>
          <p:spPr>
            <a:xfrm>
              <a:off x="790707" y="2156084"/>
              <a:ext cx="213345" cy="582682"/>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15" name="テキスト ボックス 14"/>
          <p:cNvSpPr txBox="1"/>
          <p:nvPr/>
        </p:nvSpPr>
        <p:spPr>
          <a:xfrm>
            <a:off x="2854961" y="2099297"/>
            <a:ext cx="1723549" cy="461665"/>
          </a:xfrm>
          <a:prstGeom prst="rect">
            <a:avLst/>
          </a:prstGeom>
          <a:noFill/>
        </p:spPr>
        <p:txBody>
          <a:bodyPr wrap="none" rtlCol="0">
            <a:spAutoFit/>
          </a:bodyPr>
          <a:lstStyle/>
          <a:p>
            <a:r>
              <a:rPr kumimoji="1" lang="ja-JP" altLang="en-US" sz="2400" dirty="0" smtClean="0"/>
              <a:t>とおくと，</a:t>
            </a:r>
            <a:endParaRPr kumimoji="1" lang="ja-JP" altLang="en-US" sz="2400" dirty="0"/>
          </a:p>
        </p:txBody>
      </p:sp>
      <p:grpSp>
        <p:nvGrpSpPr>
          <p:cNvPr id="16" name="図形グループ 15"/>
          <p:cNvGrpSpPr/>
          <p:nvPr/>
        </p:nvGrpSpPr>
        <p:grpSpPr>
          <a:xfrm>
            <a:off x="457215" y="2821940"/>
            <a:ext cx="6389371" cy="1539240"/>
            <a:chOff x="457200" y="3075940"/>
            <a:chExt cx="6389370" cy="1539240"/>
          </a:xfrm>
        </p:grpSpPr>
        <p:pic>
          <p:nvPicPr>
            <p:cNvPr id="17" name="図 16"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3910" y="3075940"/>
              <a:ext cx="3619500" cy="685800"/>
            </a:xfrm>
            <a:prstGeom prst="rect">
              <a:avLst/>
            </a:prstGeom>
          </p:spPr>
        </p:pic>
        <p:pic>
          <p:nvPicPr>
            <p:cNvPr id="18" name="図 17"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3910" y="3761740"/>
              <a:ext cx="6042660" cy="853440"/>
            </a:xfrm>
            <a:prstGeom prst="rect">
              <a:avLst/>
            </a:prstGeom>
          </p:spPr>
        </p:pic>
        <p:sp>
          <p:nvSpPr>
            <p:cNvPr id="19" name="左中かっこ 18"/>
            <p:cNvSpPr/>
            <p:nvPr/>
          </p:nvSpPr>
          <p:spPr>
            <a:xfrm>
              <a:off x="457200" y="3075940"/>
              <a:ext cx="344419" cy="1539240"/>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grpSp>
      <p:sp>
        <p:nvSpPr>
          <p:cNvPr id="20" name="テキスト ボックス 19"/>
          <p:cNvSpPr txBox="1"/>
          <p:nvPr/>
        </p:nvSpPr>
        <p:spPr>
          <a:xfrm>
            <a:off x="7047727" y="3276908"/>
            <a:ext cx="1415772" cy="461665"/>
          </a:xfrm>
          <a:prstGeom prst="rect">
            <a:avLst/>
          </a:prstGeom>
          <a:noFill/>
        </p:spPr>
        <p:txBody>
          <a:bodyPr wrap="none" rtlCol="0">
            <a:spAutoFit/>
          </a:bodyPr>
          <a:lstStyle/>
          <a:p>
            <a:r>
              <a:rPr kumimoji="1" lang="ja-JP" altLang="en-US" sz="2400" dirty="0" smtClean="0"/>
              <a:t>４次精度</a:t>
            </a:r>
            <a:endParaRPr kumimoji="1" lang="ja-JP" altLang="en-US" sz="2400" dirty="0"/>
          </a:p>
        </p:txBody>
      </p:sp>
      <p:sp>
        <p:nvSpPr>
          <p:cNvPr id="21" name="テキスト ボックス 20"/>
          <p:cNvSpPr txBox="1"/>
          <p:nvPr/>
        </p:nvSpPr>
        <p:spPr>
          <a:xfrm>
            <a:off x="91602" y="6001031"/>
            <a:ext cx="9177587" cy="461665"/>
          </a:xfrm>
          <a:prstGeom prst="rect">
            <a:avLst/>
          </a:prstGeom>
          <a:noFill/>
        </p:spPr>
        <p:txBody>
          <a:bodyPr wrap="none" rtlCol="0">
            <a:spAutoFit/>
          </a:bodyPr>
          <a:lstStyle/>
          <a:p>
            <a:r>
              <a:rPr kumimoji="1" lang="ja-JP" altLang="en-US" sz="2400" dirty="0" smtClean="0">
                <a:latin typeface="+mn-ea"/>
              </a:rPr>
              <a:t>非常に効率が良い表式であることが分かって</a:t>
            </a:r>
            <a:r>
              <a:rPr kumimoji="1" lang="ja-JP" altLang="en-US" sz="2400" dirty="0" smtClean="0">
                <a:latin typeface="+mn-ea"/>
              </a:rPr>
              <a:t>いる</a:t>
            </a:r>
            <a:r>
              <a:rPr kumimoji="1" lang="en-US" altLang="ja-JP" sz="2400" dirty="0" smtClean="0">
                <a:latin typeface="+mn-ea"/>
              </a:rPr>
              <a:t>(Makino 1991)</a:t>
            </a:r>
            <a:endParaRPr kumimoji="1" lang="ja-JP" altLang="en-US" sz="2400" dirty="0">
              <a:latin typeface="+mn-ea"/>
            </a:endParaRPr>
          </a:p>
        </p:txBody>
      </p:sp>
      <p:sp>
        <p:nvSpPr>
          <p:cNvPr id="22" name="テキスト ボックス 21"/>
          <p:cNvSpPr txBox="1"/>
          <p:nvPr/>
        </p:nvSpPr>
        <p:spPr>
          <a:xfrm>
            <a:off x="457215" y="4503728"/>
            <a:ext cx="8005883" cy="830997"/>
          </a:xfrm>
          <a:prstGeom prst="rect">
            <a:avLst/>
          </a:prstGeom>
          <a:noFill/>
        </p:spPr>
        <p:txBody>
          <a:bodyPr wrap="none" rtlCol="0">
            <a:spAutoFit/>
          </a:bodyPr>
          <a:lstStyle/>
          <a:p>
            <a:r>
              <a:rPr kumimoji="1" lang="ja-JP" altLang="en-US" sz="2400" dirty="0" smtClean="0"/>
              <a:t>次のタイムステップは以下の式で</a:t>
            </a:r>
            <a:r>
              <a:rPr kumimoji="1" lang="ja-JP" altLang="en-US" sz="2400" dirty="0" smtClean="0"/>
              <a:t>求める</a:t>
            </a:r>
            <a:r>
              <a:rPr kumimoji="1" lang="en-US" altLang="ja-JP" sz="2400" dirty="0" smtClean="0">
                <a:latin typeface="+mn-ea"/>
              </a:rPr>
              <a:t>(</a:t>
            </a:r>
            <a:r>
              <a:rPr kumimoji="1" lang="en-US" altLang="ja-JP" sz="2400" dirty="0" err="1" smtClean="0">
                <a:latin typeface="+mn-ea"/>
              </a:rPr>
              <a:t>Aarseth</a:t>
            </a:r>
            <a:r>
              <a:rPr kumimoji="1" lang="en-US" altLang="ja-JP" sz="2400" dirty="0" smtClean="0">
                <a:latin typeface="+mn-ea"/>
              </a:rPr>
              <a:t> 1985</a:t>
            </a:r>
            <a:r>
              <a:rPr kumimoji="1" lang="en-US" altLang="ja-JP" sz="2400" dirty="0">
                <a:latin typeface="+mn-ea"/>
              </a:rPr>
              <a:t>)</a:t>
            </a:r>
            <a:endParaRPr kumimoji="1" lang="ja-JP" altLang="en-US" sz="2400" dirty="0">
              <a:latin typeface="+mn-ea"/>
            </a:endParaRPr>
          </a:p>
          <a:p>
            <a:endParaRPr kumimoji="1" lang="ja-JP" altLang="en-US" sz="2400" dirty="0"/>
          </a:p>
        </p:txBody>
      </p:sp>
      <p:sp>
        <p:nvSpPr>
          <p:cNvPr id="23" name="テキスト ボックス 22"/>
          <p:cNvSpPr txBox="1"/>
          <p:nvPr/>
        </p:nvSpPr>
        <p:spPr>
          <a:xfrm>
            <a:off x="4177457" y="5155584"/>
            <a:ext cx="2031325" cy="461665"/>
          </a:xfrm>
          <a:prstGeom prst="rect">
            <a:avLst/>
          </a:prstGeom>
          <a:noFill/>
        </p:spPr>
        <p:txBody>
          <a:bodyPr wrap="none" rtlCol="0">
            <a:spAutoFit/>
          </a:bodyPr>
          <a:lstStyle/>
          <a:p>
            <a:r>
              <a:rPr kumimoji="1" lang="ja-JP" altLang="en-US" sz="2400" dirty="0" smtClean="0"/>
              <a:t>３次補間では</a:t>
            </a:r>
            <a:endParaRPr kumimoji="1" lang="ja-JP" altLang="en-US" sz="2400" dirty="0"/>
          </a:p>
        </p:txBody>
      </p:sp>
      <p:sp>
        <p:nvSpPr>
          <p:cNvPr id="24" name="左中かっこ 23"/>
          <p:cNvSpPr/>
          <p:nvPr/>
        </p:nvSpPr>
        <p:spPr>
          <a:xfrm>
            <a:off x="6208781" y="4965392"/>
            <a:ext cx="344419" cy="871221"/>
          </a:xfrm>
          <a:prstGeom prst="leftBrace">
            <a:avLst>
              <a:gd name="adj1" fmla="val 47950"/>
              <a:gd name="adj2" fmla="val 50000"/>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dirty="0"/>
          </a:p>
        </p:txBody>
      </p:sp>
    </p:spTree>
    <p:extLst>
      <p:ext uri="{BB962C8B-B14F-4D97-AF65-F5344CB8AC3E}">
        <p14:creationId xmlns:p14="http://schemas.microsoft.com/office/powerpoint/2010/main" val="278489229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26</a:t>
            </a:fld>
            <a:endParaRPr lang="en-US"/>
          </a:p>
        </p:txBody>
      </p:sp>
      <p:sp>
        <p:nvSpPr>
          <p:cNvPr id="7" name="テキスト ボックス 6"/>
          <p:cNvSpPr txBox="1"/>
          <p:nvPr/>
        </p:nvSpPr>
        <p:spPr>
          <a:xfrm>
            <a:off x="457202" y="1150928"/>
            <a:ext cx="7869847" cy="461665"/>
          </a:xfrm>
          <a:prstGeom prst="rect">
            <a:avLst/>
          </a:prstGeom>
          <a:noFill/>
        </p:spPr>
        <p:txBody>
          <a:bodyPr wrap="none" rtlCol="0">
            <a:spAutoFit/>
          </a:bodyPr>
          <a:lstStyle/>
          <a:p>
            <a:r>
              <a:rPr kumimoji="1" lang="ja-JP" altLang="en-US" sz="2400" dirty="0" smtClean="0"/>
              <a:t>粒子ごとに別の時間を持ち，別々に時間発展させる方法</a:t>
            </a:r>
            <a:endParaRPr kumimoji="1" lang="ja-JP" altLang="en-US" sz="2400" dirty="0"/>
          </a:p>
        </p:txBody>
      </p:sp>
      <p:grpSp>
        <p:nvGrpSpPr>
          <p:cNvPr id="8" name="図形グループ 7"/>
          <p:cNvGrpSpPr/>
          <p:nvPr/>
        </p:nvGrpSpPr>
        <p:grpSpPr>
          <a:xfrm>
            <a:off x="4830001" y="2900398"/>
            <a:ext cx="4314001" cy="830997"/>
            <a:chOff x="5251938" y="2531963"/>
            <a:chExt cx="4314001" cy="830997"/>
          </a:xfrm>
        </p:grpSpPr>
        <p:sp>
          <p:nvSpPr>
            <p:cNvPr id="9" name="テキスト ボックス 8"/>
            <p:cNvSpPr txBox="1"/>
            <p:nvPr/>
          </p:nvSpPr>
          <p:spPr>
            <a:xfrm>
              <a:off x="5251938" y="2531963"/>
              <a:ext cx="4314001" cy="830997"/>
            </a:xfrm>
            <a:prstGeom prst="rect">
              <a:avLst/>
            </a:prstGeom>
            <a:noFill/>
          </p:spPr>
          <p:txBody>
            <a:bodyPr wrap="none" rtlCol="0">
              <a:spAutoFit/>
            </a:bodyPr>
            <a:lstStyle/>
            <a:p>
              <a:pPr marL="457200" indent="-457200">
                <a:buFont typeface="+mj-lt"/>
                <a:buAutoNum type="arabicPeriod" startAt="2"/>
              </a:pPr>
              <a:r>
                <a:rPr kumimoji="1" lang="ja-JP" altLang="en-US" sz="2400" dirty="0" smtClean="0">
                  <a:latin typeface="+mn-ea"/>
                </a:rPr>
                <a:t>　　における全ての粒子の</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予測子を計算する．</a:t>
              </a:r>
              <a:endParaRPr kumimoji="1" lang="en-US" altLang="ja-JP" sz="2400" dirty="0" smtClean="0">
                <a:latin typeface="+mn-ea"/>
              </a:endParaRPr>
            </a:p>
          </p:txBody>
        </p:sp>
        <p:pic>
          <p:nvPicPr>
            <p:cNvPr id="10" name="図 9"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2485" y="2636569"/>
              <a:ext cx="444500" cy="302260"/>
            </a:xfrm>
            <a:prstGeom prst="rect">
              <a:avLst/>
            </a:prstGeom>
          </p:spPr>
        </p:pic>
      </p:grpSp>
      <p:grpSp>
        <p:nvGrpSpPr>
          <p:cNvPr id="11" name="図形グループ 10"/>
          <p:cNvGrpSpPr/>
          <p:nvPr/>
        </p:nvGrpSpPr>
        <p:grpSpPr>
          <a:xfrm>
            <a:off x="4830001" y="3740028"/>
            <a:ext cx="3993401" cy="830997"/>
            <a:chOff x="5251938" y="3348573"/>
            <a:chExt cx="3993400" cy="830997"/>
          </a:xfrm>
        </p:grpSpPr>
        <p:sp>
          <p:nvSpPr>
            <p:cNvPr id="12" name="テキスト ボックス 11"/>
            <p:cNvSpPr txBox="1"/>
            <p:nvPr/>
          </p:nvSpPr>
          <p:spPr>
            <a:xfrm>
              <a:off x="5251938" y="3348573"/>
              <a:ext cx="3993400" cy="830997"/>
            </a:xfrm>
            <a:prstGeom prst="rect">
              <a:avLst/>
            </a:prstGeom>
            <a:noFill/>
          </p:spPr>
          <p:txBody>
            <a:bodyPr wrap="none" rtlCol="0">
              <a:spAutoFit/>
            </a:bodyPr>
            <a:lstStyle/>
            <a:p>
              <a:pPr marL="457200" indent="-457200">
                <a:buFont typeface="+mj-lt"/>
                <a:buAutoNum type="arabicPeriod" startAt="3"/>
              </a:pPr>
              <a:r>
                <a:rPr kumimoji="1" lang="ja-JP" altLang="en-US" sz="2400" dirty="0" smtClean="0">
                  <a:latin typeface="+mn-ea"/>
                </a:rPr>
                <a:t>　　のみ修正子を用いて</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更新する．</a:t>
              </a:r>
              <a:endParaRPr kumimoji="1" lang="en-US" altLang="ja-JP" sz="2400" dirty="0">
                <a:latin typeface="+mn-ea"/>
              </a:endParaRPr>
            </a:p>
          </p:txBody>
        </p:sp>
        <p:pic>
          <p:nvPicPr>
            <p:cNvPr id="13" name="図 1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2485" y="3419988"/>
              <a:ext cx="471170" cy="320040"/>
            </a:xfrm>
            <a:prstGeom prst="rect">
              <a:avLst/>
            </a:prstGeom>
          </p:spPr>
        </p:pic>
      </p:grpSp>
      <p:grpSp>
        <p:nvGrpSpPr>
          <p:cNvPr id="14" name="図形グループ 13"/>
          <p:cNvGrpSpPr/>
          <p:nvPr/>
        </p:nvGrpSpPr>
        <p:grpSpPr>
          <a:xfrm>
            <a:off x="4830001" y="4571026"/>
            <a:ext cx="4185761" cy="1938992"/>
            <a:chOff x="5222792" y="4243326"/>
            <a:chExt cx="4185760" cy="1938992"/>
          </a:xfrm>
        </p:grpSpPr>
        <p:sp>
          <p:nvSpPr>
            <p:cNvPr id="15" name="テキスト ボックス 14"/>
            <p:cNvSpPr txBox="1"/>
            <p:nvPr/>
          </p:nvSpPr>
          <p:spPr>
            <a:xfrm>
              <a:off x="5222792" y="4243326"/>
              <a:ext cx="4185760" cy="1938992"/>
            </a:xfrm>
            <a:prstGeom prst="rect">
              <a:avLst/>
            </a:prstGeom>
            <a:noFill/>
          </p:spPr>
          <p:txBody>
            <a:bodyPr wrap="none" rtlCol="0">
              <a:spAutoFit/>
            </a:bodyPr>
            <a:lstStyle/>
            <a:p>
              <a:pPr marL="457200" indent="-457200">
                <a:buFont typeface="+mj-lt"/>
                <a:buAutoNum type="arabicPeriod" startAt="4"/>
              </a:pPr>
              <a:r>
                <a:rPr kumimoji="1" lang="ja-JP" altLang="en-US" sz="2400" dirty="0" smtClean="0">
                  <a:latin typeface="+mn-ea"/>
                </a:rPr>
                <a:t>新たな　　　を計算し，</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　　　　　　を新たな</a:t>
              </a:r>
              <a:endParaRPr kumimoji="1" lang="en-US" altLang="ja-JP" sz="2400" dirty="0" smtClean="0">
                <a:latin typeface="+mn-ea"/>
              </a:endParaRPr>
            </a:p>
            <a:p>
              <a:r>
                <a:rPr kumimoji="1" lang="ja-JP" altLang="ja-JP" sz="2400" dirty="0">
                  <a:latin typeface="+mn-ea"/>
                </a:rPr>
                <a:t>　</a:t>
              </a:r>
              <a:r>
                <a:rPr kumimoji="1" lang="ja-JP" altLang="en-US" sz="2400" dirty="0" smtClean="0">
                  <a:latin typeface="+mn-ea"/>
                </a:rPr>
                <a:t>として更新して１に戻る．</a:t>
              </a:r>
              <a:endParaRPr kumimoji="1" lang="en-US" altLang="ja-JP" sz="2400" dirty="0" smtClean="0">
                <a:latin typeface="+mn-ea"/>
              </a:endParaRPr>
            </a:p>
            <a:p>
              <a:r>
                <a:rPr kumimoji="1" lang="ja-JP" altLang="ja-JP" sz="2400" dirty="0" smtClean="0">
                  <a:latin typeface="+mn-ea"/>
                </a:rPr>
                <a:t>　</a:t>
              </a:r>
              <a:r>
                <a:rPr kumimoji="1" lang="ja-JP" altLang="en-US" sz="2400" dirty="0" smtClean="0">
                  <a:latin typeface="+mn-ea"/>
                </a:rPr>
                <a:t>このとき　　以外は予測子</a:t>
              </a:r>
              <a:endParaRPr kumimoji="1" lang="en-US" altLang="ja-JP" sz="2400" dirty="0" smtClean="0">
                <a:latin typeface="+mn-ea"/>
              </a:endParaRPr>
            </a:p>
            <a:p>
              <a:r>
                <a:rPr kumimoji="1" lang="ja-JP" altLang="en-US" sz="2400" dirty="0" smtClean="0">
                  <a:latin typeface="+mn-ea"/>
                </a:rPr>
                <a:t>　を捨ててもとに戻る．</a:t>
              </a:r>
              <a:endParaRPr kumimoji="1" lang="ja-JP" altLang="en-US" sz="2400" dirty="0">
                <a:latin typeface="+mn-ea"/>
              </a:endParaRPr>
            </a:p>
          </p:txBody>
        </p:sp>
        <p:pic>
          <p:nvPicPr>
            <p:cNvPr id="16" name="図 15"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9628" y="4311356"/>
              <a:ext cx="755650" cy="355600"/>
            </a:xfrm>
            <a:prstGeom prst="rect">
              <a:avLst/>
            </a:prstGeom>
          </p:spPr>
        </p:pic>
        <p:pic>
          <p:nvPicPr>
            <p:cNvPr id="17" name="図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92155" y="4676422"/>
              <a:ext cx="1697990" cy="355600"/>
            </a:xfrm>
            <a:prstGeom prst="rect">
              <a:avLst/>
            </a:prstGeom>
          </p:spPr>
        </p:pic>
        <p:pic>
          <p:nvPicPr>
            <p:cNvPr id="18" name="図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18353" y="4676422"/>
              <a:ext cx="497840" cy="320040"/>
            </a:xfrm>
            <a:prstGeom prst="rect">
              <a:avLst/>
            </a:prstGeom>
          </p:spPr>
        </p:pic>
        <p:pic>
          <p:nvPicPr>
            <p:cNvPr id="19" name="図 1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481" y="5403410"/>
              <a:ext cx="471170" cy="320040"/>
            </a:xfrm>
            <a:prstGeom prst="rect">
              <a:avLst/>
            </a:prstGeom>
          </p:spPr>
        </p:pic>
      </p:grpSp>
      <p:pic>
        <p:nvPicPr>
          <p:cNvPr id="20" name="図 19"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3095" y="2205356"/>
            <a:ext cx="106680" cy="222250"/>
          </a:xfrm>
          <a:prstGeom prst="rect">
            <a:avLst/>
          </a:prstGeom>
        </p:spPr>
      </p:pic>
      <p:pic>
        <p:nvPicPr>
          <p:cNvPr id="21" name="図 20"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850" y="3251835"/>
            <a:ext cx="133351" cy="222250"/>
          </a:xfrm>
          <a:prstGeom prst="rect">
            <a:avLst/>
          </a:prstGeom>
        </p:spPr>
      </p:pic>
      <p:pic>
        <p:nvPicPr>
          <p:cNvPr id="22" name="図 21"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3851" y="4304031"/>
            <a:ext cx="142240" cy="231140"/>
          </a:xfrm>
          <a:prstGeom prst="rect">
            <a:avLst/>
          </a:prstGeom>
        </p:spPr>
      </p:pic>
      <p:cxnSp>
        <p:nvCxnSpPr>
          <p:cNvPr id="23" name="直線コネクタ 22"/>
          <p:cNvCxnSpPr/>
          <p:nvPr/>
        </p:nvCxnSpPr>
        <p:spPr>
          <a:xfrm flipH="1">
            <a:off x="814409" y="1924051"/>
            <a:ext cx="1" cy="315088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24" name="図 23"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66090" y="5196220"/>
            <a:ext cx="773431" cy="257810"/>
          </a:xfrm>
          <a:prstGeom prst="rect">
            <a:avLst/>
          </a:prstGeom>
        </p:spPr>
      </p:pic>
      <p:grpSp>
        <p:nvGrpSpPr>
          <p:cNvPr id="25" name="図形グループ 24"/>
          <p:cNvGrpSpPr/>
          <p:nvPr/>
        </p:nvGrpSpPr>
        <p:grpSpPr>
          <a:xfrm>
            <a:off x="812800" y="2316480"/>
            <a:ext cx="2214880" cy="2426970"/>
            <a:chOff x="812800" y="2316480"/>
            <a:chExt cx="2214880" cy="2426970"/>
          </a:xfrm>
        </p:grpSpPr>
        <p:cxnSp>
          <p:nvCxnSpPr>
            <p:cNvPr id="26" name="直線矢印コネクタ 25"/>
            <p:cNvCxnSpPr/>
            <p:nvPr/>
          </p:nvCxnSpPr>
          <p:spPr>
            <a:xfrm>
              <a:off x="833120" y="2316480"/>
              <a:ext cx="99568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p:nvPr/>
          </p:nvCxnSpPr>
          <p:spPr>
            <a:xfrm>
              <a:off x="812800" y="3362960"/>
              <a:ext cx="177800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直線矢印コネクタ 27"/>
            <p:cNvCxnSpPr/>
            <p:nvPr/>
          </p:nvCxnSpPr>
          <p:spPr>
            <a:xfrm>
              <a:off x="833120" y="4419600"/>
              <a:ext cx="2194560" cy="0"/>
            </a:xfrm>
            <a:prstGeom prst="straightConnector1">
              <a:avLst/>
            </a:prstGeom>
            <a:ln>
              <a:solidFill>
                <a:srgbClr val="31859C"/>
              </a:solidFill>
              <a:tailEnd type="arrow"/>
            </a:ln>
            <a:effectLst/>
          </p:spPr>
          <p:style>
            <a:lnRef idx="2">
              <a:schemeClr val="accent1"/>
            </a:lnRef>
            <a:fillRef idx="0">
              <a:schemeClr val="accent1"/>
            </a:fillRef>
            <a:effectRef idx="1">
              <a:schemeClr val="accent1"/>
            </a:effectRef>
            <a:fontRef idx="minor">
              <a:schemeClr val="tx1"/>
            </a:fontRef>
          </p:style>
        </p:cxnSp>
        <p:pic>
          <p:nvPicPr>
            <p:cNvPr id="29" name="図 28"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42670" y="2396490"/>
              <a:ext cx="480060" cy="293370"/>
            </a:xfrm>
            <a:prstGeom prst="rect">
              <a:avLst/>
            </a:prstGeom>
          </p:spPr>
        </p:pic>
        <p:pic>
          <p:nvPicPr>
            <p:cNvPr id="30" name="図 29"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42670" y="3446658"/>
              <a:ext cx="488950" cy="293370"/>
            </a:xfrm>
            <a:prstGeom prst="rect">
              <a:avLst/>
            </a:prstGeom>
          </p:spPr>
        </p:pic>
        <p:pic>
          <p:nvPicPr>
            <p:cNvPr id="31" name="図 30"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33780" y="4450080"/>
              <a:ext cx="488950" cy="293370"/>
            </a:xfrm>
            <a:prstGeom prst="rect">
              <a:avLst/>
            </a:prstGeom>
          </p:spPr>
        </p:pic>
      </p:grpSp>
      <p:grpSp>
        <p:nvGrpSpPr>
          <p:cNvPr id="32" name="図形グループ 31"/>
          <p:cNvGrpSpPr/>
          <p:nvPr/>
        </p:nvGrpSpPr>
        <p:grpSpPr>
          <a:xfrm>
            <a:off x="1606551" y="1924051"/>
            <a:ext cx="444500" cy="3574430"/>
            <a:chOff x="1606550" y="1924050"/>
            <a:chExt cx="444500" cy="3574430"/>
          </a:xfrm>
        </p:grpSpPr>
        <p:cxnSp>
          <p:nvCxnSpPr>
            <p:cNvPr id="33" name="直線コネクタ 32"/>
            <p:cNvCxnSpPr/>
            <p:nvPr/>
          </p:nvCxnSpPr>
          <p:spPr>
            <a:xfrm flipH="1">
              <a:off x="1828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34" name="図 33"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06550" y="5196220"/>
              <a:ext cx="444500" cy="302260"/>
            </a:xfrm>
            <a:prstGeom prst="rect">
              <a:avLst/>
            </a:prstGeom>
          </p:spPr>
        </p:pic>
      </p:grpSp>
      <p:grpSp>
        <p:nvGrpSpPr>
          <p:cNvPr id="35" name="図形グループ 34"/>
          <p:cNvGrpSpPr/>
          <p:nvPr/>
        </p:nvGrpSpPr>
        <p:grpSpPr>
          <a:xfrm>
            <a:off x="1828802" y="2316480"/>
            <a:ext cx="1971039" cy="380584"/>
            <a:chOff x="1828800" y="2316480"/>
            <a:chExt cx="1971039" cy="380584"/>
          </a:xfrm>
        </p:grpSpPr>
        <p:cxnSp>
          <p:nvCxnSpPr>
            <p:cNvPr id="36" name="直線矢印コネクタ 35"/>
            <p:cNvCxnSpPr/>
            <p:nvPr/>
          </p:nvCxnSpPr>
          <p:spPr>
            <a:xfrm>
              <a:off x="1828800" y="2316480"/>
              <a:ext cx="1971039"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37" name="図 36"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10185" y="2403694"/>
              <a:ext cx="480060" cy="293370"/>
            </a:xfrm>
            <a:prstGeom prst="rect">
              <a:avLst/>
            </a:prstGeom>
          </p:spPr>
        </p:pic>
      </p:grpSp>
      <p:grpSp>
        <p:nvGrpSpPr>
          <p:cNvPr id="38" name="図形グループ 37"/>
          <p:cNvGrpSpPr/>
          <p:nvPr/>
        </p:nvGrpSpPr>
        <p:grpSpPr>
          <a:xfrm>
            <a:off x="2399030" y="1924051"/>
            <a:ext cx="444500" cy="3574430"/>
            <a:chOff x="2399029" y="1924050"/>
            <a:chExt cx="444500" cy="3574430"/>
          </a:xfrm>
        </p:grpSpPr>
        <p:cxnSp>
          <p:nvCxnSpPr>
            <p:cNvPr id="39" name="直線コネクタ 38"/>
            <p:cNvCxnSpPr/>
            <p:nvPr/>
          </p:nvCxnSpPr>
          <p:spPr>
            <a:xfrm flipH="1">
              <a:off x="259079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0" name="図 39"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99029" y="5196220"/>
              <a:ext cx="444500" cy="302260"/>
            </a:xfrm>
            <a:prstGeom prst="rect">
              <a:avLst/>
            </a:prstGeom>
          </p:spPr>
        </p:pic>
      </p:grpSp>
      <p:grpSp>
        <p:nvGrpSpPr>
          <p:cNvPr id="41" name="図形グループ 40"/>
          <p:cNvGrpSpPr/>
          <p:nvPr/>
        </p:nvGrpSpPr>
        <p:grpSpPr>
          <a:xfrm>
            <a:off x="2590801" y="3362960"/>
            <a:ext cx="2316481" cy="377068"/>
            <a:chOff x="2590799" y="3362960"/>
            <a:chExt cx="2316481" cy="377068"/>
          </a:xfrm>
        </p:grpSpPr>
        <p:cxnSp>
          <p:nvCxnSpPr>
            <p:cNvPr id="42" name="直線矢印コネクタ 41"/>
            <p:cNvCxnSpPr/>
            <p:nvPr/>
          </p:nvCxnSpPr>
          <p:spPr>
            <a:xfrm>
              <a:off x="2590799" y="3362960"/>
              <a:ext cx="2316481"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3" name="図 4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783204" y="3446658"/>
              <a:ext cx="488950" cy="293370"/>
            </a:xfrm>
            <a:prstGeom prst="rect">
              <a:avLst/>
            </a:prstGeom>
          </p:spPr>
        </p:pic>
      </p:grpSp>
      <p:grpSp>
        <p:nvGrpSpPr>
          <p:cNvPr id="44" name="図形グループ 43"/>
          <p:cNvGrpSpPr/>
          <p:nvPr/>
        </p:nvGrpSpPr>
        <p:grpSpPr>
          <a:xfrm>
            <a:off x="2843530" y="1924050"/>
            <a:ext cx="444500" cy="3575700"/>
            <a:chOff x="2843529" y="1924050"/>
            <a:chExt cx="444500" cy="3575700"/>
          </a:xfrm>
        </p:grpSpPr>
        <p:cxnSp>
          <p:nvCxnSpPr>
            <p:cNvPr id="45" name="直線コネクタ 44"/>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46" name="図 45"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grpSp>
        <p:nvGrpSpPr>
          <p:cNvPr id="47" name="図形グループ 46"/>
          <p:cNvGrpSpPr/>
          <p:nvPr/>
        </p:nvGrpSpPr>
        <p:grpSpPr>
          <a:xfrm>
            <a:off x="3037840" y="4419600"/>
            <a:ext cx="1259840" cy="354330"/>
            <a:chOff x="3037840" y="4419600"/>
            <a:chExt cx="1259840" cy="354330"/>
          </a:xfrm>
        </p:grpSpPr>
        <p:cxnSp>
          <p:nvCxnSpPr>
            <p:cNvPr id="48" name="直線矢印コネクタ 47"/>
            <p:cNvCxnSpPr/>
            <p:nvPr/>
          </p:nvCxnSpPr>
          <p:spPr>
            <a:xfrm>
              <a:off x="3037840" y="4419600"/>
              <a:ext cx="1259840" cy="0"/>
            </a:xfrm>
            <a:prstGeom prst="straightConnector1">
              <a:avLst/>
            </a:prstGeom>
            <a:ln>
              <a:solidFill>
                <a:srgbClr val="31859C"/>
              </a:solidFill>
              <a:prstDash val="sysDash"/>
              <a:tailEnd type="arrow"/>
            </a:ln>
            <a:effectLst/>
          </p:spPr>
          <p:style>
            <a:lnRef idx="2">
              <a:schemeClr val="accent1"/>
            </a:lnRef>
            <a:fillRef idx="0">
              <a:schemeClr val="accent1"/>
            </a:fillRef>
            <a:effectRef idx="1">
              <a:schemeClr val="accent1"/>
            </a:effectRef>
            <a:fontRef idx="minor">
              <a:schemeClr val="tx1"/>
            </a:fontRef>
          </p:style>
        </p:cxnSp>
        <p:pic>
          <p:nvPicPr>
            <p:cNvPr id="49" name="図 48"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210065" y="4480560"/>
              <a:ext cx="488950" cy="293370"/>
            </a:xfrm>
            <a:prstGeom prst="rect">
              <a:avLst/>
            </a:prstGeom>
          </p:spPr>
        </p:pic>
      </p:grpSp>
      <p:grpSp>
        <p:nvGrpSpPr>
          <p:cNvPr id="50" name="図形グループ 49"/>
          <p:cNvGrpSpPr/>
          <p:nvPr/>
        </p:nvGrpSpPr>
        <p:grpSpPr>
          <a:xfrm>
            <a:off x="3606786" y="1924050"/>
            <a:ext cx="444500" cy="3575700"/>
            <a:chOff x="2843529" y="1924050"/>
            <a:chExt cx="444500" cy="3575700"/>
          </a:xfrm>
        </p:grpSpPr>
        <p:cxnSp>
          <p:nvCxnSpPr>
            <p:cNvPr id="51" name="直線コネクタ 50"/>
            <p:cNvCxnSpPr/>
            <p:nvPr/>
          </p:nvCxnSpPr>
          <p:spPr>
            <a:xfrm flipH="1">
              <a:off x="3027679" y="1924050"/>
              <a:ext cx="1" cy="3150885"/>
            </a:xfrm>
            <a:prstGeom prst="line">
              <a:avLst/>
            </a:prstGeom>
            <a:ln>
              <a:solidFill>
                <a:schemeClr val="tx1"/>
              </a:solidFill>
              <a:prstDash val="solid"/>
            </a:ln>
            <a:effectLst/>
          </p:spPr>
          <p:style>
            <a:lnRef idx="2">
              <a:schemeClr val="accent1"/>
            </a:lnRef>
            <a:fillRef idx="0">
              <a:schemeClr val="accent1"/>
            </a:fillRef>
            <a:effectRef idx="1">
              <a:schemeClr val="accent1"/>
            </a:effectRef>
            <a:fontRef idx="minor">
              <a:schemeClr val="tx1"/>
            </a:fontRef>
          </p:style>
        </p:cxnSp>
        <p:pic>
          <p:nvPicPr>
            <p:cNvPr id="52" name="図 51"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3529" y="5197490"/>
              <a:ext cx="444500" cy="302260"/>
            </a:xfrm>
            <a:prstGeom prst="rect">
              <a:avLst/>
            </a:prstGeom>
          </p:spPr>
        </p:pic>
      </p:grpSp>
      <p:sp>
        <p:nvSpPr>
          <p:cNvPr id="53" name="円/楕円 52"/>
          <p:cNvSpPr>
            <a:spLocks noChangeAspect="1"/>
          </p:cNvSpPr>
          <p:nvPr/>
        </p:nvSpPr>
        <p:spPr>
          <a:xfrm>
            <a:off x="739648" y="2238144"/>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 name="円/楕円 53"/>
          <p:cNvSpPr>
            <a:spLocks noChangeAspect="1"/>
          </p:cNvSpPr>
          <p:nvPr/>
        </p:nvSpPr>
        <p:spPr>
          <a:xfrm>
            <a:off x="741256" y="3277616"/>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 name="円/楕円 54"/>
          <p:cNvSpPr>
            <a:spLocks noChangeAspect="1"/>
          </p:cNvSpPr>
          <p:nvPr/>
        </p:nvSpPr>
        <p:spPr>
          <a:xfrm>
            <a:off x="741256" y="4339440"/>
            <a:ext cx="146304" cy="146304"/>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56" name="図形グループ 55"/>
          <p:cNvGrpSpPr/>
          <p:nvPr/>
        </p:nvGrpSpPr>
        <p:grpSpPr>
          <a:xfrm>
            <a:off x="4829999" y="1739865"/>
            <a:ext cx="3856440" cy="1200328"/>
            <a:chOff x="4907280" y="1739865"/>
            <a:chExt cx="3856440" cy="1200328"/>
          </a:xfrm>
        </p:grpSpPr>
        <p:grpSp>
          <p:nvGrpSpPr>
            <p:cNvPr id="57" name="図形グループ 56"/>
            <p:cNvGrpSpPr/>
            <p:nvPr/>
          </p:nvGrpSpPr>
          <p:grpSpPr>
            <a:xfrm>
              <a:off x="4907280" y="1739865"/>
              <a:ext cx="3856440" cy="1200328"/>
              <a:chOff x="5222792" y="1721675"/>
              <a:chExt cx="3856440" cy="1200328"/>
            </a:xfrm>
          </p:grpSpPr>
          <p:sp>
            <p:nvSpPr>
              <p:cNvPr id="59" name="テキスト ボックス 58"/>
              <p:cNvSpPr txBox="1"/>
              <p:nvPr/>
            </p:nvSpPr>
            <p:spPr>
              <a:xfrm>
                <a:off x="5222792" y="1721675"/>
                <a:ext cx="3856440" cy="1200328"/>
              </a:xfrm>
              <a:prstGeom prst="rect">
                <a:avLst/>
              </a:prstGeom>
              <a:noFill/>
            </p:spPr>
            <p:txBody>
              <a:bodyPr wrap="none" rtlCol="0">
                <a:spAutoFit/>
              </a:bodyPr>
              <a:lstStyle/>
              <a:p>
                <a:pPr marL="342900" indent="-342900">
                  <a:buFont typeface="+mj-lt"/>
                  <a:buAutoNum type="arabicPeriod"/>
                </a:pPr>
                <a:r>
                  <a:rPr kumimoji="1" lang="ja-JP" altLang="en-US" sz="2400" dirty="0" smtClean="0">
                    <a:latin typeface="+mn-ea"/>
                  </a:rPr>
                  <a:t>　　　　が最小となる</a:t>
                </a:r>
                <a:endParaRPr kumimoji="1" lang="en-US" altLang="ja-JP" sz="2400" dirty="0" smtClean="0">
                  <a:latin typeface="+mn-ea"/>
                </a:endParaRPr>
              </a:p>
              <a:p>
                <a:r>
                  <a:rPr kumimoji="1" lang="ja-JP" altLang="en-US" sz="2400" dirty="0" smtClean="0">
                    <a:latin typeface="+mn-ea"/>
                  </a:rPr>
                  <a:t>　</a:t>
                </a:r>
                <a:r>
                  <a:rPr kumimoji="1" lang="ja-JP" altLang="ja-JP" sz="2400" dirty="0" smtClean="0">
                    <a:latin typeface="+mn-ea"/>
                  </a:rPr>
                  <a:t>　</a:t>
                </a:r>
                <a:r>
                  <a:rPr kumimoji="1" lang="ja-JP" altLang="en-US" sz="2400" dirty="0" smtClean="0">
                    <a:latin typeface="+mn-ea"/>
                  </a:rPr>
                  <a:t>　を選び，その時間を</a:t>
                </a:r>
                <a:endParaRPr kumimoji="1" lang="en-US" altLang="ja-JP" sz="2400" dirty="0" smtClean="0">
                  <a:latin typeface="+mn-ea"/>
                </a:endParaRPr>
              </a:p>
              <a:p>
                <a:r>
                  <a:rPr kumimoji="1" lang="ja-JP" altLang="en-US" sz="2400" dirty="0" smtClean="0">
                    <a:latin typeface="+mn-ea"/>
                  </a:rPr>
                  <a:t>　　　とする．</a:t>
                </a:r>
                <a:endParaRPr kumimoji="1" lang="ja-JP" altLang="en-US" sz="2400" dirty="0">
                  <a:latin typeface="+mn-ea"/>
                </a:endParaRPr>
              </a:p>
            </p:txBody>
          </p:sp>
          <p:pic>
            <p:nvPicPr>
              <p:cNvPr id="60" name="図 59"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692155" y="1788892"/>
                <a:ext cx="1120140" cy="328930"/>
              </a:xfrm>
              <a:prstGeom prst="rect">
                <a:avLst/>
              </a:prstGeom>
            </p:spPr>
          </p:pic>
          <p:pic>
            <p:nvPicPr>
              <p:cNvPr id="61" name="図 6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2155" y="2156460"/>
                <a:ext cx="471170" cy="320040"/>
              </a:xfrm>
              <a:prstGeom prst="rect">
                <a:avLst/>
              </a:prstGeom>
            </p:spPr>
          </p:pic>
        </p:grpSp>
        <p:pic>
          <p:nvPicPr>
            <p:cNvPr id="58" name="図 57"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3915" y="2545934"/>
              <a:ext cx="444500" cy="302260"/>
            </a:xfrm>
            <a:prstGeom prst="rect">
              <a:avLst/>
            </a:prstGeom>
          </p:spPr>
        </p:pic>
      </p:grpSp>
    </p:spTree>
    <p:extLst>
      <p:ext uri="{BB962C8B-B14F-4D97-AF65-F5344CB8AC3E}">
        <p14:creationId xmlns:p14="http://schemas.microsoft.com/office/powerpoint/2010/main" val="17693419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0" nodeType="clickEffect">
                                  <p:stCondLst>
                                    <p:cond delay="0"/>
                                  </p:stCondLst>
                                  <p:childTnLst>
                                    <p:animMotion origin="layout" path="M -3.31423E-6 -1.37436E-6 L 0.11047 -1.37436E-6 " pathEditMode="relative" ptsTypes="AA">
                                      <p:cBhvr>
                                        <p:cTn id="14" dur="2000" fill="hold"/>
                                        <p:tgtEl>
                                          <p:spTgt spid="53"/>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018 0.0007 L 0.1951 0.00255 " pathEditMode="relative" rAng="0" ptsTypes="AA">
                                      <p:cBhvr>
                                        <p:cTn id="26" dur="2000" fill="hold"/>
                                        <p:tgtEl>
                                          <p:spTgt spid="54"/>
                                        </p:tgtEl>
                                        <p:attrNameLst>
                                          <p:attrName>ppt_x</p:attrName>
                                          <p:attrName>ppt_y</p:attrName>
                                        </p:attrNameLst>
                                      </p:cBhvr>
                                      <p:rCtr x="9755" y="93"/>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0" presetClass="path" presetSubtype="0" accel="50000" decel="50000" fill="hold" grpId="0" nodeType="clickEffect">
                                  <p:stCondLst>
                                    <p:cond delay="0"/>
                                  </p:stCondLst>
                                  <p:childTnLst>
                                    <p:animMotion origin="layout" path="M -0.00018 0.00069 L 0.24075 0.00046 " pathEditMode="relative" rAng="0" ptsTypes="AA">
                                      <p:cBhvr>
                                        <p:cTn id="38" dur="2000" fill="hold"/>
                                        <p:tgtEl>
                                          <p:spTgt spid="55"/>
                                        </p:tgtEl>
                                        <p:attrNameLst>
                                          <p:attrName>ppt_x</p:attrName>
                                          <p:attrName>ppt_y</p:attrName>
                                        </p:attrNameLst>
                                      </p:cBhvr>
                                      <p:rCtr x="12047" y="-23"/>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0" presetClass="path" presetSubtype="0" accel="50000" decel="50000" fill="hold" grpId="1" nodeType="clickEffect">
                                  <p:stCondLst>
                                    <p:cond delay="0"/>
                                  </p:stCondLst>
                                  <p:childTnLst>
                                    <p:animMotion origin="layout" path="M 0.11039 -2.44794E-6 L 0.32598 -2.44794E-6 " pathEditMode="relative" rAng="0" ptsTypes="AA">
                                      <p:cBhvr>
                                        <p:cTn id="50" dur="2000" fill="hold"/>
                                        <p:tgtEl>
                                          <p:spTgt spid="53"/>
                                        </p:tgtEl>
                                        <p:attrNameLst>
                                          <p:attrName>ppt_x</p:attrName>
                                          <p:attrName>ppt_y</p:attrName>
                                        </p:attrNameLst>
                                      </p:cBhvr>
                                      <p:rCtr x="1077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3" grpId="1" animBg="1"/>
      <p:bldP spid="54" grpId="0" animBg="1"/>
      <p:bldP spid="5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太陽系外における巨大衝突ステージ</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3</a:t>
            </a:fld>
            <a:endParaRPr lang="en-US" dirty="0"/>
          </a:p>
        </p:txBody>
      </p:sp>
      <p:sp>
        <p:nvSpPr>
          <p:cNvPr id="8" name="テキスト ボックス 7"/>
          <p:cNvSpPr txBox="1"/>
          <p:nvPr/>
        </p:nvSpPr>
        <p:spPr>
          <a:xfrm>
            <a:off x="322313" y="987639"/>
            <a:ext cx="5032147" cy="369332"/>
          </a:xfrm>
          <a:prstGeom prst="rect">
            <a:avLst/>
          </a:prstGeom>
          <a:noFill/>
        </p:spPr>
        <p:txBody>
          <a:bodyPr wrap="none" rtlCol="0">
            <a:spAutoFit/>
          </a:bodyPr>
          <a:lstStyle/>
          <a:p>
            <a:r>
              <a:rPr kumimoji="1" lang="ja-JP" altLang="en-US" dirty="0" smtClean="0"/>
              <a:t>一方、太陽系外で起こる巨大衝突ステージでは</a:t>
            </a:r>
            <a:endParaRPr kumimoji="1" lang="ja-JP" altLang="en-US" dirty="0"/>
          </a:p>
        </p:txBody>
      </p:sp>
      <p:grpSp>
        <p:nvGrpSpPr>
          <p:cNvPr id="66" name="図形グループ 65"/>
          <p:cNvGrpSpPr/>
          <p:nvPr/>
        </p:nvGrpSpPr>
        <p:grpSpPr>
          <a:xfrm>
            <a:off x="362169" y="1567234"/>
            <a:ext cx="5076111" cy="640080"/>
            <a:chOff x="1649336" y="2865209"/>
            <a:chExt cx="5076111" cy="640080"/>
          </a:xfrm>
        </p:grpSpPr>
        <p:sp>
          <p:nvSpPr>
            <p:cNvPr id="67" name="円/楕円 66"/>
            <p:cNvSpPr>
              <a:spLocks noChangeAspect="1"/>
            </p:cNvSpPr>
            <p:nvPr/>
          </p:nvSpPr>
          <p:spPr>
            <a:xfrm>
              <a:off x="1649336" y="286520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8" name="円/楕円 67"/>
            <p:cNvSpPr>
              <a:spLocks noChangeAspect="1"/>
            </p:cNvSpPr>
            <p:nvPr/>
          </p:nvSpPr>
          <p:spPr>
            <a:xfrm rot="18900000">
              <a:off x="2691858"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9" name="円/楕円 68"/>
            <p:cNvSpPr>
              <a:spLocks noChangeAspect="1"/>
            </p:cNvSpPr>
            <p:nvPr/>
          </p:nvSpPr>
          <p:spPr>
            <a:xfrm rot="18900000">
              <a:off x="3413318" y="30243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0" name="円/楕円 69"/>
            <p:cNvSpPr>
              <a:spLocks noChangeAspect="1"/>
            </p:cNvSpPr>
            <p:nvPr/>
          </p:nvSpPr>
          <p:spPr>
            <a:xfrm rot="18900000">
              <a:off x="3263719" y="3129157"/>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1" name="円/楕円 70"/>
            <p:cNvSpPr>
              <a:spLocks noChangeAspect="1"/>
            </p:cNvSpPr>
            <p:nvPr/>
          </p:nvSpPr>
          <p:spPr>
            <a:xfrm rot="18900000">
              <a:off x="3816905" y="3052415"/>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2" name="円/楕円 71"/>
            <p:cNvSpPr>
              <a:spLocks noChangeAspect="1"/>
            </p:cNvSpPr>
            <p:nvPr/>
          </p:nvSpPr>
          <p:spPr>
            <a:xfrm rot="18900000">
              <a:off x="4565610" y="3080432"/>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3" name="円/楕円 72"/>
            <p:cNvSpPr>
              <a:spLocks noChangeAspect="1"/>
            </p:cNvSpPr>
            <p:nvPr/>
          </p:nvSpPr>
          <p:spPr>
            <a:xfrm rot="18900000">
              <a:off x="4410072" y="303373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4" name="円/楕円 73"/>
            <p:cNvSpPr>
              <a:spLocks noChangeAspect="1"/>
            </p:cNvSpPr>
            <p:nvPr/>
          </p:nvSpPr>
          <p:spPr>
            <a:xfrm rot="18900000">
              <a:off x="5106884" y="3025583"/>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5" name="円/楕円 74"/>
            <p:cNvSpPr>
              <a:spLocks noChangeAspect="1"/>
            </p:cNvSpPr>
            <p:nvPr/>
          </p:nvSpPr>
          <p:spPr>
            <a:xfrm rot="18900000">
              <a:off x="5699705" y="3043076"/>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6" name="円/楕円 75"/>
            <p:cNvSpPr>
              <a:spLocks noChangeAspect="1"/>
            </p:cNvSpPr>
            <p:nvPr/>
          </p:nvSpPr>
          <p:spPr>
            <a:xfrm rot="18900000">
              <a:off x="5167731" y="3102864"/>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7" name="円/楕円 76"/>
            <p:cNvSpPr>
              <a:spLocks noChangeAspect="1"/>
            </p:cNvSpPr>
            <p:nvPr/>
          </p:nvSpPr>
          <p:spPr>
            <a:xfrm rot="18900000">
              <a:off x="6085253" y="3058098"/>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78" name="円/楕円 77"/>
            <p:cNvSpPr>
              <a:spLocks noChangeAspect="1"/>
            </p:cNvSpPr>
            <p:nvPr/>
          </p:nvSpPr>
          <p:spPr>
            <a:xfrm rot="18900000">
              <a:off x="6460271" y="305810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9" name="図形グループ 78"/>
            <p:cNvGrpSpPr/>
            <p:nvPr/>
          </p:nvGrpSpPr>
          <p:grpSpPr>
            <a:xfrm>
              <a:off x="3300017" y="2915111"/>
              <a:ext cx="461968" cy="488589"/>
              <a:chOff x="3270050" y="2912461"/>
              <a:chExt cx="461968" cy="488589"/>
            </a:xfrm>
          </p:grpSpPr>
          <p:grpSp>
            <p:nvGrpSpPr>
              <p:cNvPr id="102" name="図形グループ 101"/>
              <p:cNvGrpSpPr/>
              <p:nvPr/>
            </p:nvGrpSpPr>
            <p:grpSpPr>
              <a:xfrm>
                <a:off x="3270050" y="2912461"/>
                <a:ext cx="461968" cy="488589"/>
                <a:chOff x="3280072" y="2906088"/>
                <a:chExt cx="461968" cy="488589"/>
              </a:xfrm>
            </p:grpSpPr>
            <p:sp>
              <p:nvSpPr>
                <p:cNvPr id="105" name="円/楕円 104"/>
                <p:cNvSpPr>
                  <a:spLocks noChangeAspect="1"/>
                </p:cNvSpPr>
                <p:nvPr/>
              </p:nvSpPr>
              <p:spPr>
                <a:xfrm rot="18900000">
                  <a:off x="3489699" y="309006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6" name="円/楕円 105"/>
                <p:cNvSpPr>
                  <a:spLocks noChangeAspect="1"/>
                </p:cNvSpPr>
                <p:nvPr/>
              </p:nvSpPr>
              <p:spPr>
                <a:xfrm rot="18900000">
                  <a:off x="3539566" y="31846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7" name="円/楕円 106"/>
                <p:cNvSpPr>
                  <a:spLocks noChangeAspect="1"/>
                </p:cNvSpPr>
                <p:nvPr/>
              </p:nvSpPr>
              <p:spPr>
                <a:xfrm rot="18900000">
                  <a:off x="3561965" y="332415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8" name="円/楕円 107"/>
                <p:cNvSpPr>
                  <a:spLocks noChangeAspect="1"/>
                </p:cNvSpPr>
                <p:nvPr/>
              </p:nvSpPr>
              <p:spPr>
                <a:xfrm rot="18900000">
                  <a:off x="3372430" y="302982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9" name="円/楕円 108"/>
                <p:cNvSpPr>
                  <a:spLocks noChangeAspect="1"/>
                </p:cNvSpPr>
                <p:nvPr/>
              </p:nvSpPr>
              <p:spPr>
                <a:xfrm rot="18900000">
                  <a:off x="3434694" y="29060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0" name="円/楕円 109"/>
                <p:cNvSpPr>
                  <a:spLocks noChangeAspect="1"/>
                </p:cNvSpPr>
                <p:nvPr/>
              </p:nvSpPr>
              <p:spPr>
                <a:xfrm rot="18900000">
                  <a:off x="3280072" y="298562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1" name="円/楕円 110"/>
                <p:cNvSpPr>
                  <a:spLocks noChangeAspect="1"/>
                </p:cNvSpPr>
                <p:nvPr/>
              </p:nvSpPr>
              <p:spPr>
                <a:xfrm rot="18900000">
                  <a:off x="3587093" y="297894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12" name="円/楕円 111"/>
                <p:cNvSpPr>
                  <a:spLocks noChangeAspect="1"/>
                </p:cNvSpPr>
                <p:nvPr/>
              </p:nvSpPr>
              <p:spPr>
                <a:xfrm rot="18900000">
                  <a:off x="3696321" y="32893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103" name="円/楕円 102"/>
              <p:cNvSpPr>
                <a:spLocks noChangeAspect="1"/>
              </p:cNvSpPr>
              <p:nvPr/>
            </p:nvSpPr>
            <p:spPr>
              <a:xfrm rot="18900000">
                <a:off x="3663992" y="314140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4" name="円/楕円 103"/>
              <p:cNvSpPr>
                <a:spLocks noChangeAspect="1"/>
              </p:cNvSpPr>
              <p:nvPr/>
            </p:nvSpPr>
            <p:spPr>
              <a:xfrm rot="18900000">
                <a:off x="3678227" y="305621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0" name="図形グループ 79"/>
            <p:cNvGrpSpPr/>
            <p:nvPr/>
          </p:nvGrpSpPr>
          <p:grpSpPr>
            <a:xfrm>
              <a:off x="4550726" y="2874679"/>
              <a:ext cx="371135" cy="530723"/>
              <a:chOff x="4550726" y="2874679"/>
              <a:chExt cx="371135" cy="530723"/>
            </a:xfrm>
          </p:grpSpPr>
          <p:sp>
            <p:nvSpPr>
              <p:cNvPr id="92" name="円/楕円 91"/>
              <p:cNvSpPr>
                <a:spLocks noChangeAspect="1"/>
              </p:cNvSpPr>
              <p:nvPr/>
            </p:nvSpPr>
            <p:spPr>
              <a:xfrm rot="18900000">
                <a:off x="4650462" y="297588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3" name="円/楕円 92"/>
              <p:cNvSpPr>
                <a:spLocks noChangeAspect="1"/>
              </p:cNvSpPr>
              <p:nvPr/>
            </p:nvSpPr>
            <p:spPr>
              <a:xfrm rot="18900000">
                <a:off x="4744774" y="307969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4" name="円/楕円 93"/>
              <p:cNvSpPr>
                <a:spLocks noChangeAspect="1"/>
              </p:cNvSpPr>
              <p:nvPr/>
            </p:nvSpPr>
            <p:spPr>
              <a:xfrm rot="18900000">
                <a:off x="4694906" y="322441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5" name="円/楕円 94"/>
              <p:cNvSpPr>
                <a:spLocks noChangeAspect="1"/>
              </p:cNvSpPr>
              <p:nvPr/>
            </p:nvSpPr>
            <p:spPr>
              <a:xfrm rot="18900000">
                <a:off x="4550726" y="331857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6" name="円/楕円 95"/>
              <p:cNvSpPr>
                <a:spLocks noChangeAspect="1"/>
              </p:cNvSpPr>
              <p:nvPr/>
            </p:nvSpPr>
            <p:spPr>
              <a:xfrm rot="18900000">
                <a:off x="4760106" y="287467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7" name="円/楕円 96"/>
              <p:cNvSpPr>
                <a:spLocks noChangeAspect="1"/>
              </p:cNvSpPr>
              <p:nvPr/>
            </p:nvSpPr>
            <p:spPr>
              <a:xfrm rot="18900000">
                <a:off x="4836394" y="302389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8" name="円/楕円 97"/>
              <p:cNvSpPr>
                <a:spLocks noChangeAspect="1"/>
              </p:cNvSpPr>
              <p:nvPr/>
            </p:nvSpPr>
            <p:spPr>
              <a:xfrm rot="18900000">
                <a:off x="4758892" y="335968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9" name="円/楕円 98"/>
              <p:cNvSpPr>
                <a:spLocks noChangeAspect="1"/>
              </p:cNvSpPr>
              <p:nvPr/>
            </p:nvSpPr>
            <p:spPr>
              <a:xfrm rot="18900000">
                <a:off x="4876142" y="33079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0" name="円/楕円 99"/>
              <p:cNvSpPr>
                <a:spLocks noChangeAspect="1"/>
              </p:cNvSpPr>
              <p:nvPr/>
            </p:nvSpPr>
            <p:spPr>
              <a:xfrm rot="18900000">
                <a:off x="4811486" y="318366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01" name="円/楕円 100"/>
              <p:cNvSpPr>
                <a:spLocks noChangeAspect="1"/>
              </p:cNvSpPr>
              <p:nvPr/>
            </p:nvSpPr>
            <p:spPr>
              <a:xfrm rot="18900000">
                <a:off x="4657440" y="33417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81" name="図形グループ 80"/>
            <p:cNvGrpSpPr/>
            <p:nvPr/>
          </p:nvGrpSpPr>
          <p:grpSpPr>
            <a:xfrm>
              <a:off x="4992475" y="2940898"/>
              <a:ext cx="506092" cy="373969"/>
              <a:chOff x="4992475" y="2940898"/>
              <a:chExt cx="506092" cy="373969"/>
            </a:xfrm>
          </p:grpSpPr>
          <p:sp>
            <p:nvSpPr>
              <p:cNvPr id="82" name="円/楕円 81"/>
              <p:cNvSpPr>
                <a:spLocks noChangeAspect="1"/>
              </p:cNvSpPr>
              <p:nvPr/>
            </p:nvSpPr>
            <p:spPr>
              <a:xfrm rot="18900000">
                <a:off x="5054412" y="317454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3" name="円/楕円 82"/>
              <p:cNvSpPr>
                <a:spLocks noChangeAspect="1"/>
              </p:cNvSpPr>
              <p:nvPr/>
            </p:nvSpPr>
            <p:spPr>
              <a:xfrm rot="18900000">
                <a:off x="5077549" y="305542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4" name="円/楕円 83"/>
              <p:cNvSpPr>
                <a:spLocks noChangeAspect="1"/>
              </p:cNvSpPr>
              <p:nvPr/>
            </p:nvSpPr>
            <p:spPr>
              <a:xfrm rot="18900000">
                <a:off x="5238755" y="294089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5" name="円/楕円 84"/>
              <p:cNvSpPr>
                <a:spLocks noChangeAspect="1"/>
              </p:cNvSpPr>
              <p:nvPr/>
            </p:nvSpPr>
            <p:spPr>
              <a:xfrm rot="18900000">
                <a:off x="5383979" y="304063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6" name="円/楕円 85"/>
              <p:cNvSpPr>
                <a:spLocks noChangeAspect="1"/>
              </p:cNvSpPr>
              <p:nvPr/>
            </p:nvSpPr>
            <p:spPr>
              <a:xfrm rot="18900000">
                <a:off x="5283487" y="301795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7" name="円/楕円 86"/>
              <p:cNvSpPr>
                <a:spLocks noChangeAspect="1"/>
              </p:cNvSpPr>
              <p:nvPr/>
            </p:nvSpPr>
            <p:spPr>
              <a:xfrm rot="18900000">
                <a:off x="5452848" y="316941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8" name="円/楕円 87"/>
              <p:cNvSpPr>
                <a:spLocks noChangeAspect="1"/>
              </p:cNvSpPr>
              <p:nvPr/>
            </p:nvSpPr>
            <p:spPr>
              <a:xfrm rot="18900000">
                <a:off x="5095736" y="298013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89" name="円/楕円 88"/>
              <p:cNvSpPr>
                <a:spLocks noChangeAspect="1"/>
              </p:cNvSpPr>
              <p:nvPr/>
            </p:nvSpPr>
            <p:spPr>
              <a:xfrm rot="18900000">
                <a:off x="4992475" y="313079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0" name="円/楕円 89"/>
              <p:cNvSpPr>
                <a:spLocks noChangeAspect="1"/>
              </p:cNvSpPr>
              <p:nvPr/>
            </p:nvSpPr>
            <p:spPr>
              <a:xfrm rot="18900000">
                <a:off x="5072411" y="326914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91" name="円/楕円 90"/>
              <p:cNvSpPr>
                <a:spLocks noChangeAspect="1"/>
              </p:cNvSpPr>
              <p:nvPr/>
            </p:nvSpPr>
            <p:spPr>
              <a:xfrm rot="18900000">
                <a:off x="5371792" y="29448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162" name="下矢印 161"/>
          <p:cNvSpPr/>
          <p:nvPr/>
        </p:nvSpPr>
        <p:spPr>
          <a:xfrm>
            <a:off x="4116921" y="2218252"/>
            <a:ext cx="484632" cy="1219705"/>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1" name="図形グループ 10"/>
          <p:cNvGrpSpPr/>
          <p:nvPr/>
        </p:nvGrpSpPr>
        <p:grpSpPr>
          <a:xfrm>
            <a:off x="274961" y="3209662"/>
            <a:ext cx="4988191" cy="2024142"/>
            <a:chOff x="201176" y="2697545"/>
            <a:chExt cx="4988191" cy="2024142"/>
          </a:xfrm>
        </p:grpSpPr>
        <p:sp>
          <p:nvSpPr>
            <p:cNvPr id="20" name="円/楕円 19"/>
            <p:cNvSpPr>
              <a:spLocks noChangeAspect="1"/>
            </p:cNvSpPr>
            <p:nvPr/>
          </p:nvSpPr>
          <p:spPr>
            <a:xfrm>
              <a:off x="310999" y="2991699"/>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29" name="図形グループ 28"/>
            <p:cNvGrpSpPr/>
            <p:nvPr/>
          </p:nvGrpSpPr>
          <p:grpSpPr>
            <a:xfrm>
              <a:off x="1298601" y="3176011"/>
              <a:ext cx="435885" cy="176885"/>
              <a:chOff x="3172215" y="4568344"/>
              <a:chExt cx="435885" cy="176885"/>
            </a:xfrm>
          </p:grpSpPr>
          <p:sp>
            <p:nvSpPr>
              <p:cNvPr id="60" name="円/楕円 5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 name="円/楕円 6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円/楕円 6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円/楕円 6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 name="円/楕円 6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 name="円/楕円 6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19" name="図形グループ 118"/>
            <p:cNvGrpSpPr/>
            <p:nvPr/>
          </p:nvGrpSpPr>
          <p:grpSpPr>
            <a:xfrm>
              <a:off x="1852611" y="3170744"/>
              <a:ext cx="435885" cy="176885"/>
              <a:chOff x="3172215" y="4568344"/>
              <a:chExt cx="435885" cy="176885"/>
            </a:xfrm>
          </p:grpSpPr>
          <p:sp>
            <p:nvSpPr>
              <p:cNvPr id="120" name="円/楕円 119"/>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1" name="円/楕円 120"/>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2" name="円/楕円 121"/>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3" name="円/楕円 122"/>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4" name="円/楕円 123"/>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5" name="円/楕円 124"/>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26" name="図形グループ 125"/>
            <p:cNvGrpSpPr/>
            <p:nvPr/>
          </p:nvGrpSpPr>
          <p:grpSpPr>
            <a:xfrm>
              <a:off x="2423649" y="3166672"/>
              <a:ext cx="435885" cy="176885"/>
              <a:chOff x="3172215" y="4568344"/>
              <a:chExt cx="435885" cy="176885"/>
            </a:xfrm>
          </p:grpSpPr>
          <p:sp>
            <p:nvSpPr>
              <p:cNvPr id="127" name="円/楕円 126"/>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8" name="円/楕円 127"/>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29" name="円/楕円 128"/>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0" name="円/楕円 129"/>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1" name="円/楕円 130"/>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2" name="円/楕円 131"/>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33" name="図形グループ 132"/>
            <p:cNvGrpSpPr/>
            <p:nvPr/>
          </p:nvGrpSpPr>
          <p:grpSpPr>
            <a:xfrm>
              <a:off x="3027795" y="3160092"/>
              <a:ext cx="435885" cy="176885"/>
              <a:chOff x="3172215" y="4568344"/>
              <a:chExt cx="435885" cy="176885"/>
            </a:xfrm>
          </p:grpSpPr>
          <p:sp>
            <p:nvSpPr>
              <p:cNvPr id="134" name="円/楕円 13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5" name="円/楕円 13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6" name="円/楕円 13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7" name="円/楕円 13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8" name="円/楕円 13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39" name="円/楕円 13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0" name="図形グループ 139"/>
            <p:cNvGrpSpPr/>
            <p:nvPr/>
          </p:nvGrpSpPr>
          <p:grpSpPr>
            <a:xfrm>
              <a:off x="3605642" y="3156095"/>
              <a:ext cx="435885" cy="176885"/>
              <a:chOff x="3172215" y="4568344"/>
              <a:chExt cx="435885" cy="176885"/>
            </a:xfrm>
          </p:grpSpPr>
          <p:sp>
            <p:nvSpPr>
              <p:cNvPr id="141" name="円/楕円 14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2" name="円/楕円 14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3" name="円/楕円 14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4" name="円/楕円 14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5" name="円/楕円 14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6" name="円/楕円 14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7" name="図形グループ 146"/>
            <p:cNvGrpSpPr/>
            <p:nvPr/>
          </p:nvGrpSpPr>
          <p:grpSpPr>
            <a:xfrm>
              <a:off x="4155616" y="3152782"/>
              <a:ext cx="435885" cy="176885"/>
              <a:chOff x="3172215" y="4568344"/>
              <a:chExt cx="435885" cy="176885"/>
            </a:xfrm>
          </p:grpSpPr>
          <p:sp>
            <p:nvSpPr>
              <p:cNvPr id="148" name="円/楕円 14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49" name="円/楕円 14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0" name="円/楕円 14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1" name="円/楕円 15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2" name="円/楕円 15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3" name="円/楕円 15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54" name="図形グループ 153"/>
            <p:cNvGrpSpPr/>
            <p:nvPr/>
          </p:nvGrpSpPr>
          <p:grpSpPr>
            <a:xfrm>
              <a:off x="4720289" y="3141771"/>
              <a:ext cx="435885" cy="176885"/>
              <a:chOff x="3172215" y="4568344"/>
              <a:chExt cx="435885" cy="176885"/>
            </a:xfrm>
          </p:grpSpPr>
          <p:sp>
            <p:nvSpPr>
              <p:cNvPr id="155" name="円/楕円 154"/>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6" name="円/楕円 155"/>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7" name="円/楕円 156"/>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8" name="円/楕円 157"/>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59" name="円/楕円 158"/>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0" name="円/楕円 159"/>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7" name="テキスト ボックス 6"/>
            <p:cNvSpPr txBox="1"/>
            <p:nvPr/>
          </p:nvSpPr>
          <p:spPr>
            <a:xfrm>
              <a:off x="201176" y="3644409"/>
              <a:ext cx="877163" cy="369332"/>
            </a:xfrm>
            <a:prstGeom prst="rect">
              <a:avLst/>
            </a:prstGeom>
            <a:noFill/>
          </p:spPr>
          <p:txBody>
            <a:bodyPr wrap="none" rtlCol="0">
              <a:spAutoFit/>
            </a:bodyPr>
            <a:lstStyle/>
            <a:p>
              <a:r>
                <a:rPr kumimoji="1" lang="ja-JP" altLang="en-US" dirty="0" smtClean="0"/>
                <a:t>または</a:t>
              </a:r>
              <a:endParaRPr kumimoji="1" lang="ja-JP" altLang="en-US" dirty="0"/>
            </a:p>
          </p:txBody>
        </p:sp>
        <p:sp>
          <p:nvSpPr>
            <p:cNvPr id="161" name="円/楕円 160"/>
            <p:cNvSpPr>
              <a:spLocks noChangeAspect="1"/>
            </p:cNvSpPr>
            <p:nvPr/>
          </p:nvSpPr>
          <p:spPr>
            <a:xfrm>
              <a:off x="311603" y="4081607"/>
              <a:ext cx="640080" cy="640080"/>
            </a:xfrm>
            <a:prstGeom prst="ellipse">
              <a:avLst/>
            </a:prstGeom>
            <a:gradFill flip="none" rotWithShape="1">
              <a:gsLst>
                <a:gs pos="0">
                  <a:srgbClr val="FFFF00"/>
                </a:gs>
                <a:gs pos="100000">
                  <a:schemeClr val="accent6">
                    <a:lumMod val="7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63" name="図形グループ 162"/>
            <p:cNvGrpSpPr/>
            <p:nvPr/>
          </p:nvGrpSpPr>
          <p:grpSpPr>
            <a:xfrm>
              <a:off x="1331794" y="4327636"/>
              <a:ext cx="435885" cy="176885"/>
              <a:chOff x="3172215" y="4568344"/>
              <a:chExt cx="435885" cy="176885"/>
            </a:xfrm>
          </p:grpSpPr>
          <p:sp>
            <p:nvSpPr>
              <p:cNvPr id="164" name="円/楕円 163"/>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5" name="円/楕円 164"/>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6" name="円/楕円 165"/>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7" name="円/楕円 166"/>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8" name="円/楕円 167"/>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69" name="円/楕円 168"/>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0" name="図形グループ 169"/>
            <p:cNvGrpSpPr/>
            <p:nvPr/>
          </p:nvGrpSpPr>
          <p:grpSpPr>
            <a:xfrm>
              <a:off x="1885804" y="4322369"/>
              <a:ext cx="435885" cy="176885"/>
              <a:chOff x="3172215" y="4568344"/>
              <a:chExt cx="435885" cy="176885"/>
            </a:xfrm>
          </p:grpSpPr>
          <p:sp>
            <p:nvSpPr>
              <p:cNvPr id="171" name="円/楕円 170"/>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2" name="円/楕円 171"/>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3" name="円/楕円 172"/>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4" name="円/楕円 173"/>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5" name="円/楕円 174"/>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6" name="円/楕円 175"/>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77" name="図形グループ 176"/>
            <p:cNvGrpSpPr/>
            <p:nvPr/>
          </p:nvGrpSpPr>
          <p:grpSpPr>
            <a:xfrm>
              <a:off x="2456842" y="4318297"/>
              <a:ext cx="435885" cy="176885"/>
              <a:chOff x="3172215" y="4568344"/>
              <a:chExt cx="435885" cy="176885"/>
            </a:xfrm>
          </p:grpSpPr>
          <p:sp>
            <p:nvSpPr>
              <p:cNvPr id="178" name="円/楕円 177"/>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79" name="円/楕円 178"/>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0" name="円/楕円 179"/>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1" name="円/楕円 180"/>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2" name="円/楕円 181"/>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83" name="円/楕円 182"/>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1" name="図形グループ 190"/>
            <p:cNvGrpSpPr/>
            <p:nvPr/>
          </p:nvGrpSpPr>
          <p:grpSpPr>
            <a:xfrm>
              <a:off x="3638835" y="4307720"/>
              <a:ext cx="435885" cy="176885"/>
              <a:chOff x="3172215" y="4568344"/>
              <a:chExt cx="435885" cy="176885"/>
            </a:xfrm>
          </p:grpSpPr>
          <p:sp>
            <p:nvSpPr>
              <p:cNvPr id="192" name="円/楕円 191"/>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3" name="円/楕円 192"/>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4" name="円/楕円 193"/>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5" name="円/楕円 194"/>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6" name="円/楕円 195"/>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197" name="円/楕円 196"/>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98" name="図形グループ 197"/>
            <p:cNvGrpSpPr/>
            <p:nvPr/>
          </p:nvGrpSpPr>
          <p:grpSpPr>
            <a:xfrm>
              <a:off x="4188809" y="4304407"/>
              <a:ext cx="435885" cy="176885"/>
              <a:chOff x="3172215" y="4568344"/>
              <a:chExt cx="435885" cy="176885"/>
            </a:xfrm>
          </p:grpSpPr>
          <p:sp>
            <p:nvSpPr>
              <p:cNvPr id="199" name="円/楕円 198"/>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0" name="円/楕円 199"/>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1" name="円/楕円 200"/>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2" name="円/楕円 201"/>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3" name="円/楕円 202"/>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4" name="円/楕円 203"/>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05" name="図形グループ 204"/>
            <p:cNvGrpSpPr/>
            <p:nvPr/>
          </p:nvGrpSpPr>
          <p:grpSpPr>
            <a:xfrm>
              <a:off x="4753482" y="4293396"/>
              <a:ext cx="435885" cy="176885"/>
              <a:chOff x="3172215" y="4568344"/>
              <a:chExt cx="435885" cy="176885"/>
            </a:xfrm>
          </p:grpSpPr>
          <p:sp>
            <p:nvSpPr>
              <p:cNvPr id="206" name="円/楕円 205"/>
              <p:cNvSpPr>
                <a:spLocks noChangeAspect="1"/>
              </p:cNvSpPr>
              <p:nvPr/>
            </p:nvSpPr>
            <p:spPr>
              <a:xfrm rot="18900000">
                <a:off x="3172215" y="458542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7" name="円/楕円 206"/>
              <p:cNvSpPr>
                <a:spLocks noChangeAspect="1"/>
              </p:cNvSpPr>
              <p:nvPr/>
            </p:nvSpPr>
            <p:spPr>
              <a:xfrm rot="18900000">
                <a:off x="3368163" y="458542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8" name="円/楕円 207"/>
              <p:cNvSpPr>
                <a:spLocks noChangeAspect="1"/>
              </p:cNvSpPr>
              <p:nvPr/>
            </p:nvSpPr>
            <p:spPr>
              <a:xfrm rot="18900000">
                <a:off x="3172216" y="469165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09" name="円/楕円 208"/>
              <p:cNvSpPr>
                <a:spLocks noChangeAspect="1"/>
              </p:cNvSpPr>
              <p:nvPr/>
            </p:nvSpPr>
            <p:spPr>
              <a:xfrm rot="18900000">
                <a:off x="3555915" y="4691653"/>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0" name="円/楕円 209"/>
              <p:cNvSpPr>
                <a:spLocks noChangeAspect="1"/>
              </p:cNvSpPr>
              <p:nvPr/>
            </p:nvSpPr>
            <p:spPr>
              <a:xfrm rot="18900000">
                <a:off x="3537576" y="4568344"/>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1" name="円/楕円 210"/>
              <p:cNvSpPr>
                <a:spLocks noChangeAspect="1"/>
              </p:cNvSpPr>
              <p:nvPr/>
            </p:nvSpPr>
            <p:spPr>
              <a:xfrm rot="18900000">
                <a:off x="3360040" y="467470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12" name="円/楕円 211"/>
            <p:cNvSpPr>
              <a:spLocks noChangeAspect="1"/>
            </p:cNvSpPr>
            <p:nvPr/>
          </p:nvSpPr>
          <p:spPr>
            <a:xfrm rot="18900000">
              <a:off x="3073613" y="4216397"/>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13" name="テキスト ボックス 212"/>
            <p:cNvSpPr txBox="1"/>
            <p:nvPr/>
          </p:nvSpPr>
          <p:spPr>
            <a:xfrm>
              <a:off x="2628709" y="2697545"/>
              <a:ext cx="1338828" cy="369332"/>
            </a:xfrm>
            <a:prstGeom prst="rect">
              <a:avLst/>
            </a:prstGeom>
            <a:noFill/>
          </p:spPr>
          <p:txBody>
            <a:bodyPr wrap="none" rtlCol="0">
              <a:spAutoFit/>
            </a:bodyPr>
            <a:lstStyle/>
            <a:p>
              <a:r>
                <a:rPr kumimoji="1" lang="ja-JP" altLang="en-US" dirty="0" smtClean="0"/>
                <a:t>デブリ円盤</a:t>
              </a:r>
              <a:endParaRPr kumimoji="1" lang="ja-JP" altLang="en-US" dirty="0"/>
            </a:p>
          </p:txBody>
        </p:sp>
        <p:sp>
          <p:nvSpPr>
            <p:cNvPr id="214" name="テキスト ボックス 213"/>
            <p:cNvSpPr txBox="1"/>
            <p:nvPr/>
          </p:nvSpPr>
          <p:spPr>
            <a:xfrm>
              <a:off x="1913208" y="3748476"/>
              <a:ext cx="2723823" cy="369332"/>
            </a:xfrm>
            <a:prstGeom prst="rect">
              <a:avLst/>
            </a:prstGeom>
            <a:noFill/>
          </p:spPr>
          <p:txBody>
            <a:bodyPr wrap="none" rtlCol="0">
              <a:spAutoFit/>
            </a:bodyPr>
            <a:lstStyle/>
            <a:p>
              <a:r>
                <a:rPr kumimoji="1" lang="ja-JP" altLang="en-US" dirty="0" smtClean="0"/>
                <a:t>デブリ円盤と地球型惑星</a:t>
              </a:r>
              <a:endParaRPr kumimoji="1" lang="ja-JP" altLang="en-US" dirty="0"/>
            </a:p>
          </p:txBody>
        </p:sp>
      </p:grpSp>
      <p:sp>
        <p:nvSpPr>
          <p:cNvPr id="16" name="テキスト ボックス 15"/>
          <p:cNvSpPr txBox="1"/>
          <p:nvPr/>
        </p:nvSpPr>
        <p:spPr>
          <a:xfrm>
            <a:off x="596468" y="5527747"/>
            <a:ext cx="8547532" cy="369332"/>
          </a:xfrm>
          <a:prstGeom prst="rect">
            <a:avLst/>
          </a:prstGeom>
          <a:noFill/>
        </p:spPr>
        <p:txBody>
          <a:bodyPr wrap="square" rtlCol="0">
            <a:spAutoFit/>
          </a:bodyPr>
          <a:lstStyle/>
          <a:p>
            <a:r>
              <a:rPr kumimoji="1" lang="ja-JP" altLang="en-US" dirty="0" smtClean="0"/>
              <a:t>暖かい</a:t>
            </a:r>
            <a:r>
              <a:rPr kumimoji="1" lang="en-US" altLang="ja-JP" dirty="0" smtClean="0"/>
              <a:t> (</a:t>
            </a:r>
            <a:r>
              <a:rPr lang="en-US" altLang="ja-JP" dirty="0" smtClean="0"/>
              <a:t>≲</a:t>
            </a:r>
            <a:r>
              <a:rPr lang="ja-JP" altLang="en-US" dirty="0" smtClean="0">
                <a:latin typeface="Helvetica"/>
                <a:cs typeface="Helvetica"/>
              </a:rPr>
              <a:t>数</a:t>
            </a:r>
            <a:r>
              <a:rPr kumimoji="1" lang="en-US" altLang="ja-JP" dirty="0" smtClean="0">
                <a:latin typeface="Helvetica"/>
                <a:cs typeface="Helvetica"/>
              </a:rPr>
              <a:t>AU</a:t>
            </a:r>
            <a:r>
              <a:rPr kumimoji="1" lang="en-US" altLang="ja-JP" dirty="0" smtClean="0"/>
              <a:t>) </a:t>
            </a:r>
            <a:r>
              <a:rPr kumimoji="1" lang="ja-JP" altLang="en-US" dirty="0" smtClean="0"/>
              <a:t>デブリ円盤の起源は巨大衝突の際の破片である可能性</a:t>
            </a:r>
            <a:r>
              <a:rPr kumimoji="1" lang="ja-JP" altLang="en-US" dirty="0" smtClean="0"/>
              <a:t>あり</a:t>
            </a:r>
            <a:r>
              <a:rPr kumimoji="1" lang="ja-JP" altLang="en-US" dirty="0" smtClean="0"/>
              <a:t>！</a:t>
            </a:r>
            <a:endParaRPr kumimoji="1" lang="ja-JP" altLang="en-US" dirty="0" smtClean="0"/>
          </a:p>
        </p:txBody>
      </p:sp>
      <p:grpSp>
        <p:nvGrpSpPr>
          <p:cNvPr id="186" name="図形グループ 185"/>
          <p:cNvGrpSpPr/>
          <p:nvPr/>
        </p:nvGrpSpPr>
        <p:grpSpPr>
          <a:xfrm>
            <a:off x="8134310" y="2520369"/>
            <a:ext cx="444155" cy="427142"/>
            <a:chOff x="3807098" y="2128725"/>
            <a:chExt cx="444155" cy="427142"/>
          </a:xfrm>
        </p:grpSpPr>
        <p:sp>
          <p:nvSpPr>
            <p:cNvPr id="335" name="円/楕円 334"/>
            <p:cNvSpPr>
              <a:spLocks noChangeAspect="1"/>
            </p:cNvSpPr>
            <p:nvPr/>
          </p:nvSpPr>
          <p:spPr>
            <a:xfrm rot="18900000">
              <a:off x="3859570" y="2213410"/>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3920417" y="2290691"/>
              <a:ext cx="265176" cy="265176"/>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3807098" y="236237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8" name="円/楕円 337"/>
            <p:cNvSpPr>
              <a:spLocks noChangeAspect="1"/>
            </p:cNvSpPr>
            <p:nvPr/>
          </p:nvSpPr>
          <p:spPr>
            <a:xfrm rot="18900000">
              <a:off x="3830235" y="224325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9" name="円/楕円 338"/>
            <p:cNvSpPr>
              <a:spLocks noChangeAspect="1"/>
            </p:cNvSpPr>
            <p:nvPr/>
          </p:nvSpPr>
          <p:spPr>
            <a:xfrm rot="18900000">
              <a:off x="3991441" y="2128725"/>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0" name="円/楕円 339"/>
            <p:cNvSpPr>
              <a:spLocks noChangeAspect="1"/>
            </p:cNvSpPr>
            <p:nvPr/>
          </p:nvSpPr>
          <p:spPr>
            <a:xfrm rot="18900000">
              <a:off x="4136665" y="222846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1" name="円/楕円 340"/>
            <p:cNvSpPr>
              <a:spLocks noChangeAspect="1"/>
            </p:cNvSpPr>
            <p:nvPr/>
          </p:nvSpPr>
          <p:spPr>
            <a:xfrm rot="18900000">
              <a:off x="4036173" y="220578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2" name="円/楕円 341"/>
            <p:cNvSpPr>
              <a:spLocks noChangeAspect="1"/>
            </p:cNvSpPr>
            <p:nvPr/>
          </p:nvSpPr>
          <p:spPr>
            <a:xfrm rot="18900000">
              <a:off x="4205534" y="235724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3" name="円/楕円 342"/>
            <p:cNvSpPr>
              <a:spLocks noChangeAspect="1"/>
            </p:cNvSpPr>
            <p:nvPr/>
          </p:nvSpPr>
          <p:spPr>
            <a:xfrm rot="18900000">
              <a:off x="3848422" y="216795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4" name="円/楕円 343"/>
            <p:cNvSpPr>
              <a:spLocks noChangeAspect="1"/>
            </p:cNvSpPr>
            <p:nvPr/>
          </p:nvSpPr>
          <p:spPr>
            <a:xfrm rot="18900000">
              <a:off x="3825097" y="245697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5" name="円/楕円 344"/>
            <p:cNvSpPr>
              <a:spLocks noChangeAspect="1"/>
            </p:cNvSpPr>
            <p:nvPr/>
          </p:nvSpPr>
          <p:spPr>
            <a:xfrm rot="18900000">
              <a:off x="4124478" y="213268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14" name="図形グループ 13"/>
          <p:cNvGrpSpPr/>
          <p:nvPr/>
        </p:nvGrpSpPr>
        <p:grpSpPr>
          <a:xfrm>
            <a:off x="7224216" y="2340521"/>
            <a:ext cx="756370" cy="1167588"/>
            <a:chOff x="7583577" y="2237228"/>
            <a:chExt cx="756370" cy="1167588"/>
          </a:xfrm>
        </p:grpSpPr>
        <p:grpSp>
          <p:nvGrpSpPr>
            <p:cNvPr id="217" name="図形グループ 216"/>
            <p:cNvGrpSpPr/>
            <p:nvPr/>
          </p:nvGrpSpPr>
          <p:grpSpPr>
            <a:xfrm>
              <a:off x="7701439" y="2809845"/>
              <a:ext cx="638508" cy="594971"/>
              <a:chOff x="2327654" y="2845730"/>
              <a:chExt cx="638508" cy="594971"/>
            </a:xfrm>
          </p:grpSpPr>
          <p:sp>
            <p:nvSpPr>
              <p:cNvPr id="266" name="円/楕円 26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4" name="円/楕円 28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5" name="円/楕円 28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6" name="円/楕円 28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7" name="円/楕円 28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8" name="円/楕円 28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18" name="図形グループ 217"/>
            <p:cNvGrpSpPr/>
            <p:nvPr/>
          </p:nvGrpSpPr>
          <p:grpSpPr>
            <a:xfrm>
              <a:off x="7583577" y="2237228"/>
              <a:ext cx="638508" cy="594971"/>
              <a:chOff x="2327654" y="2845730"/>
              <a:chExt cx="638508" cy="594971"/>
            </a:xfrm>
          </p:grpSpPr>
          <p:sp>
            <p:nvSpPr>
              <p:cNvPr id="243" name="円/楕円 24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4" name="円/楕円 24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5" name="円/楕円 24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6" name="円/楕円 24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7" name="円/楕円 24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8" name="円/楕円 24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49" name="円/楕円 24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0" name="円/楕円 24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1" name="円/楕円 25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2" name="円/楕円 25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3" name="円/楕円 25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4" name="円/楕円 25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5" name="円/楕円 25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6" name="円/楕円 25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7" name="円/楕円 25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8" name="円/楕円 25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59" name="円/楕円 25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0" name="円/楕円 25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1" name="円/楕円 26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22" name="テキスト ボックス 21"/>
          <p:cNvSpPr txBox="1"/>
          <p:nvPr/>
        </p:nvSpPr>
        <p:spPr>
          <a:xfrm>
            <a:off x="5880034" y="3844148"/>
            <a:ext cx="2723823" cy="369332"/>
          </a:xfrm>
          <a:prstGeom prst="rect">
            <a:avLst/>
          </a:prstGeom>
          <a:noFill/>
          <a:ln>
            <a:solidFill>
              <a:srgbClr val="93CDDD"/>
            </a:solidFill>
          </a:ln>
        </p:spPr>
        <p:txBody>
          <a:bodyPr wrap="none" rtlCol="0">
            <a:spAutoFit/>
          </a:bodyPr>
          <a:lstStyle/>
          <a:p>
            <a:r>
              <a:rPr kumimoji="1" lang="ja-JP" altLang="en-US" dirty="0" smtClean="0"/>
              <a:t>破片同士でも次々に破壊</a:t>
            </a:r>
            <a:endParaRPr kumimoji="1" lang="ja-JP" altLang="en-US" dirty="0"/>
          </a:p>
        </p:txBody>
      </p:sp>
      <p:sp>
        <p:nvSpPr>
          <p:cNvPr id="25" name="テキスト ボックス 24"/>
          <p:cNvSpPr txBox="1"/>
          <p:nvPr/>
        </p:nvSpPr>
        <p:spPr>
          <a:xfrm>
            <a:off x="3285530" y="5942064"/>
            <a:ext cx="5202228" cy="369332"/>
          </a:xfrm>
          <a:prstGeom prst="rect">
            <a:avLst/>
          </a:prstGeom>
          <a:noFill/>
        </p:spPr>
        <p:txBody>
          <a:bodyPr wrap="none" rtlCol="0">
            <a:spAutoFit/>
          </a:bodyPr>
          <a:lstStyle/>
          <a:p>
            <a:r>
              <a:rPr kumimoji="1" lang="en-US" altLang="ja-JP" dirty="0" smtClean="0">
                <a:latin typeface="Helvetica"/>
                <a:cs typeface="Helvetica"/>
              </a:rPr>
              <a:t>(e.g., </a:t>
            </a:r>
            <a:r>
              <a:rPr kumimoji="1" lang="en-US" altLang="ja-JP" dirty="0" err="1" smtClean="0">
                <a:latin typeface="Helvetica"/>
                <a:cs typeface="Helvetica"/>
              </a:rPr>
              <a:t>Lisse</a:t>
            </a:r>
            <a:r>
              <a:rPr kumimoji="1" lang="en-US" altLang="ja-JP" dirty="0" smtClean="0">
                <a:latin typeface="Helvetica"/>
                <a:cs typeface="Helvetica"/>
              </a:rPr>
              <a:t> et al. 2008,2009; </a:t>
            </a:r>
            <a:r>
              <a:rPr kumimoji="1" lang="en-US" altLang="ja-JP" dirty="0" err="1" smtClean="0">
                <a:latin typeface="Helvetica"/>
                <a:cs typeface="Helvetica"/>
              </a:rPr>
              <a:t>Genda</a:t>
            </a:r>
            <a:r>
              <a:rPr kumimoji="1" lang="en-US" altLang="ja-JP" dirty="0" smtClean="0">
                <a:latin typeface="Helvetica"/>
                <a:cs typeface="Helvetica"/>
              </a:rPr>
              <a:t> </a:t>
            </a:r>
            <a:r>
              <a:rPr kumimoji="1" lang="en-US" altLang="ja-JP" dirty="0" smtClean="0">
                <a:latin typeface="Helvetica"/>
                <a:cs typeface="Helvetica"/>
              </a:rPr>
              <a:t>et al</a:t>
            </a:r>
            <a:r>
              <a:rPr kumimoji="1" lang="en-US" altLang="ja-JP" dirty="0" smtClean="0">
                <a:latin typeface="Helvetica"/>
                <a:cs typeface="Helvetica"/>
              </a:rPr>
              <a:t>. </a:t>
            </a:r>
            <a:r>
              <a:rPr kumimoji="1" lang="en-US" altLang="ja-JP" dirty="0" smtClean="0">
                <a:latin typeface="Helvetica"/>
                <a:cs typeface="Helvetica"/>
              </a:rPr>
              <a:t>2015)</a:t>
            </a:r>
            <a:endParaRPr kumimoji="1" lang="ja-JP" altLang="en-US" dirty="0">
              <a:latin typeface="Helvetica"/>
              <a:cs typeface="Helvetica"/>
            </a:endParaRPr>
          </a:p>
        </p:txBody>
      </p:sp>
      <p:sp>
        <p:nvSpPr>
          <p:cNvPr id="361" name="下矢印 360"/>
          <p:cNvSpPr/>
          <p:nvPr/>
        </p:nvSpPr>
        <p:spPr>
          <a:xfrm rot="4700068">
            <a:off x="7833205" y="2690039"/>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13" name="図形グループ 12"/>
          <p:cNvGrpSpPr/>
          <p:nvPr/>
        </p:nvGrpSpPr>
        <p:grpSpPr>
          <a:xfrm>
            <a:off x="6513554" y="2498883"/>
            <a:ext cx="532776" cy="996096"/>
            <a:chOff x="6872915" y="2395590"/>
            <a:chExt cx="532776" cy="996096"/>
          </a:xfrm>
        </p:grpSpPr>
        <p:grpSp>
          <p:nvGrpSpPr>
            <p:cNvPr id="364" name="図形グループ 363"/>
            <p:cNvGrpSpPr>
              <a:grpSpLocks noChangeAspect="1"/>
            </p:cNvGrpSpPr>
            <p:nvPr/>
          </p:nvGrpSpPr>
          <p:grpSpPr>
            <a:xfrm>
              <a:off x="6872915" y="2395590"/>
              <a:ext cx="383113" cy="356983"/>
              <a:chOff x="2327654" y="2845730"/>
              <a:chExt cx="638508" cy="594971"/>
            </a:xfrm>
          </p:grpSpPr>
          <p:sp>
            <p:nvSpPr>
              <p:cNvPr id="365" name="円/楕円 36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6" name="円/楕円 36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7" name="円/楕円 36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8" name="円/楕円 36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69" name="円/楕円 36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0" name="円/楕円 36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1" name="円/楕円 37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2" name="円/楕円 37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3" name="円/楕円 37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4" name="円/楕円 37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5" name="円/楕円 37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6" name="円/楕円 37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7" name="円/楕円 37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8" name="円/楕円 37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79" name="円/楕円 37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0" name="円/楕円 37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1" name="円/楕円 38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2" name="円/楕円 38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3" name="円/楕円 38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4" name="円/楕円 38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5" name="円/楕円 38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6" name="円/楕円 38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87" name="円/楕円 38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88" name="図形グループ 387"/>
            <p:cNvGrpSpPr>
              <a:grpSpLocks noChangeAspect="1"/>
            </p:cNvGrpSpPr>
            <p:nvPr/>
          </p:nvGrpSpPr>
          <p:grpSpPr>
            <a:xfrm>
              <a:off x="6951866" y="2716215"/>
              <a:ext cx="383103" cy="356983"/>
              <a:chOff x="2327654" y="2845730"/>
              <a:chExt cx="638508" cy="594971"/>
            </a:xfrm>
          </p:grpSpPr>
          <p:sp>
            <p:nvSpPr>
              <p:cNvPr id="389" name="円/楕円 3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0" name="円/楕円 3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1" name="円/楕円 3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2" name="円/楕円 3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3" name="円/楕円 3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4" name="円/楕円 3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5" name="円/楕円 3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6" name="円/楕円 3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7" name="円/楕円 3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8" name="円/楕円 3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9" name="円/楕円 3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0" name="円/楕円 3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1" name="円/楕円 4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2" name="円/楕円 4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3" name="円/楕円 4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4" name="円/楕円 4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5" name="円/楕円 4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6" name="円/楕円 4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7" name="円/楕円 4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8" name="円/楕円 4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9" name="円/楕円 4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0" name="円/楕円 4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1" name="円/楕円 4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81" name="図形グループ 580"/>
            <p:cNvGrpSpPr>
              <a:grpSpLocks noChangeAspect="1"/>
            </p:cNvGrpSpPr>
            <p:nvPr/>
          </p:nvGrpSpPr>
          <p:grpSpPr>
            <a:xfrm>
              <a:off x="7022588" y="3034703"/>
              <a:ext cx="383103" cy="356983"/>
              <a:chOff x="2327654" y="2845730"/>
              <a:chExt cx="638508" cy="594971"/>
            </a:xfrm>
          </p:grpSpPr>
          <p:sp>
            <p:nvSpPr>
              <p:cNvPr id="582" name="円/楕円 58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3" name="円/楕円 58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4" name="円/楕円 58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5" name="円/楕円 58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6" name="円/楕円 58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7" name="円/楕円 58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8" name="円/楕円 58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89" name="円/楕円 58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0" name="円/楕円 58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1" name="円/楕円 59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2" name="円/楕円 59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3" name="円/楕円 59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4" name="円/楕円 59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5" name="円/楕円 59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6" name="円/楕円 59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7" name="円/楕円 59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8" name="円/楕円 59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9" name="円/楕円 59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0" name="円/楕円 59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1" name="円/楕円 60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2" name="円/楕円 60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3" name="円/楕円 60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4" name="円/楕円 60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grpSp>
        <p:nvGrpSpPr>
          <p:cNvPr id="12" name="図形グループ 11"/>
          <p:cNvGrpSpPr/>
          <p:nvPr/>
        </p:nvGrpSpPr>
        <p:grpSpPr>
          <a:xfrm>
            <a:off x="5620245" y="2652539"/>
            <a:ext cx="745869" cy="1023529"/>
            <a:chOff x="5979606" y="2549246"/>
            <a:chExt cx="745869" cy="1023529"/>
          </a:xfrm>
        </p:grpSpPr>
        <p:grpSp>
          <p:nvGrpSpPr>
            <p:cNvPr id="412" name="図形グループ 411"/>
            <p:cNvGrpSpPr>
              <a:grpSpLocks noChangeAspect="1"/>
            </p:cNvGrpSpPr>
            <p:nvPr/>
          </p:nvGrpSpPr>
          <p:grpSpPr>
            <a:xfrm>
              <a:off x="6232253" y="2959408"/>
              <a:ext cx="229868" cy="214190"/>
              <a:chOff x="2327654" y="2845730"/>
              <a:chExt cx="638508" cy="594971"/>
            </a:xfrm>
          </p:grpSpPr>
          <p:sp>
            <p:nvSpPr>
              <p:cNvPr id="413" name="円/楕円 412"/>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4" name="円/楕円 413"/>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5" name="円/楕円 414"/>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6" name="円/楕円 415"/>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7" name="円/楕円 416"/>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8" name="円/楕円 417"/>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9" name="円/楕円 418"/>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0" name="円/楕円 419"/>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1" name="円/楕円 420"/>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2" name="円/楕円 421"/>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3" name="円/楕円 422"/>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4" name="円/楕円 423"/>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5" name="円/楕円 424"/>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6" name="円/楕円 425"/>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7" name="円/楕円 426"/>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8" name="円/楕円 427"/>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9" name="円/楕円 428"/>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0" name="円/楕円 429"/>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1" name="円/楕円 430"/>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2" name="円/楕円 431"/>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3" name="円/楕円 432"/>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4" name="円/楕円 433"/>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5" name="円/楕円 434"/>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36" name="図形グループ 435"/>
            <p:cNvGrpSpPr>
              <a:grpSpLocks noChangeAspect="1"/>
            </p:cNvGrpSpPr>
            <p:nvPr/>
          </p:nvGrpSpPr>
          <p:grpSpPr>
            <a:xfrm>
              <a:off x="6318075" y="3149872"/>
              <a:ext cx="229862" cy="214190"/>
              <a:chOff x="2327654" y="2845730"/>
              <a:chExt cx="638508" cy="594971"/>
            </a:xfrm>
          </p:grpSpPr>
          <p:sp>
            <p:nvSpPr>
              <p:cNvPr id="437" name="円/楕円 436"/>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8" name="円/楕円 437"/>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9" name="円/楕円 438"/>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0" name="円/楕円 439"/>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1" name="円/楕円 440"/>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2" name="円/楕円 441"/>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3" name="円/楕円 442"/>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4" name="円/楕円 443"/>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5" name="円/楕円 444"/>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6" name="円/楕円 445"/>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7" name="円/楕円 446"/>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8" name="円/楕円 447"/>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9" name="円/楕円 448"/>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0" name="円/楕円 449"/>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1" name="円/楕円 450"/>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2" name="円/楕円 451"/>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3" name="円/楕円 452"/>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4" name="円/楕円 453"/>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5" name="円/楕円 454"/>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6" name="円/楕円 455"/>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7" name="円/楕円 456"/>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8" name="円/楕円 457"/>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9" name="円/楕円 458"/>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61" name="図形グループ 460"/>
            <p:cNvGrpSpPr>
              <a:grpSpLocks noChangeAspect="1"/>
            </p:cNvGrpSpPr>
            <p:nvPr/>
          </p:nvGrpSpPr>
          <p:grpSpPr>
            <a:xfrm>
              <a:off x="5979606" y="2629675"/>
              <a:ext cx="229868" cy="214190"/>
              <a:chOff x="2327654" y="2845730"/>
              <a:chExt cx="638508" cy="594971"/>
            </a:xfrm>
          </p:grpSpPr>
          <p:sp>
            <p:nvSpPr>
              <p:cNvPr id="462" name="円/楕円 461"/>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3" name="円/楕円 462"/>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4" name="円/楕円 463"/>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5" name="円/楕円 464"/>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6" name="円/楕円 465"/>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7" name="円/楕円 466"/>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8" name="円/楕円 467"/>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9" name="円/楕円 468"/>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0" name="円/楕円 469"/>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1" name="円/楕円 470"/>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2" name="円/楕円 471"/>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3" name="円/楕円 472"/>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4" name="円/楕円 473"/>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5" name="円/楕円 474"/>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6" name="円/楕円 475"/>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7" name="円/楕円 476"/>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8" name="円/楕円 477"/>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9" name="円/楕円 478"/>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0" name="円/楕円 479"/>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1" name="円/楕円 480"/>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2" name="円/楕円 481"/>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3" name="円/楕円 482"/>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4" name="円/楕円 483"/>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485" name="図形グループ 484"/>
            <p:cNvGrpSpPr>
              <a:grpSpLocks noChangeAspect="1"/>
            </p:cNvGrpSpPr>
            <p:nvPr/>
          </p:nvGrpSpPr>
          <p:grpSpPr>
            <a:xfrm>
              <a:off x="6099962" y="2800601"/>
              <a:ext cx="229862" cy="214190"/>
              <a:chOff x="2327654" y="2845730"/>
              <a:chExt cx="638508" cy="594971"/>
            </a:xfrm>
          </p:grpSpPr>
          <p:sp>
            <p:nvSpPr>
              <p:cNvPr id="486" name="円/楕円 48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7" name="円/楕円 48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8" name="円/楕円 48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89" name="円/楕円 48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0" name="円/楕円 48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1" name="円/楕円 49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2" name="円/楕円 49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3" name="円/楕円 49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4" name="円/楕円 49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5" name="円/楕円 49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6" name="円/楕円 49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7" name="円/楕円 49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8" name="円/楕円 49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99" name="円/楕円 49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0" name="円/楕円 49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1" name="円/楕円 50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2" name="円/楕円 50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3" name="円/楕円 50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4" name="円/楕円 50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5" name="円/楕円 50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6" name="円/楕円 50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7" name="円/楕円 50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08" name="円/楕円 50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09" name="図形グループ 508"/>
            <p:cNvGrpSpPr>
              <a:grpSpLocks noChangeAspect="1"/>
            </p:cNvGrpSpPr>
            <p:nvPr/>
          </p:nvGrpSpPr>
          <p:grpSpPr>
            <a:xfrm>
              <a:off x="6316062" y="3358585"/>
              <a:ext cx="229868" cy="214190"/>
              <a:chOff x="2327654" y="2845730"/>
              <a:chExt cx="638508" cy="594971"/>
            </a:xfrm>
          </p:grpSpPr>
          <p:sp>
            <p:nvSpPr>
              <p:cNvPr id="510" name="円/楕円 50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1" name="円/楕円 51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2" name="円/楕円 51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3" name="円/楕円 51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4" name="円/楕円 51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5" name="円/楕円 51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6" name="円/楕円 51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7" name="円/楕円 51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8" name="円/楕円 51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19" name="円/楕円 51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0" name="円/楕円 51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1" name="円/楕円 52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2" name="円/楕円 52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3" name="円/楕円 52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4" name="円/楕円 52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5" name="円/楕円 52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6" name="円/楕円 52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7" name="円/楕円 52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8" name="円/楕円 52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29" name="円/楕円 52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0" name="円/楕円 52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1" name="円/楕円 53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2" name="円/楕円 53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533" name="図形グループ 532"/>
            <p:cNvGrpSpPr>
              <a:grpSpLocks noChangeAspect="1"/>
            </p:cNvGrpSpPr>
            <p:nvPr/>
          </p:nvGrpSpPr>
          <p:grpSpPr>
            <a:xfrm>
              <a:off x="6495613" y="3239858"/>
              <a:ext cx="229862" cy="214190"/>
              <a:chOff x="2327654" y="2845730"/>
              <a:chExt cx="638508" cy="594971"/>
            </a:xfrm>
          </p:grpSpPr>
          <p:sp>
            <p:nvSpPr>
              <p:cNvPr id="534" name="円/楕円 533"/>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5" name="円/楕円 534"/>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6" name="円/楕円 535"/>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7" name="円/楕円 536"/>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8" name="円/楕円 537"/>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39" name="円/楕円 538"/>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0" name="円/楕円 539"/>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1" name="円/楕円 540"/>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2" name="円/楕円 541"/>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3" name="円/楕円 542"/>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4" name="円/楕円 543"/>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5" name="円/楕円 544"/>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6" name="円/楕円 545"/>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7" name="円/楕円 546"/>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8" name="円/楕円 547"/>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49" name="円/楕円 548"/>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0" name="円/楕円 549"/>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1" name="円/楕円 550"/>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2" name="円/楕円 551"/>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3" name="円/楕円 552"/>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4" name="円/楕円 553"/>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5" name="円/楕円 554"/>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56" name="円/楕円 555"/>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05" name="図形グループ 604"/>
            <p:cNvGrpSpPr>
              <a:grpSpLocks noChangeAspect="1"/>
            </p:cNvGrpSpPr>
            <p:nvPr/>
          </p:nvGrpSpPr>
          <p:grpSpPr>
            <a:xfrm>
              <a:off x="6189606" y="2549246"/>
              <a:ext cx="229868" cy="214190"/>
              <a:chOff x="2327654" y="2845730"/>
              <a:chExt cx="638508" cy="594971"/>
            </a:xfrm>
          </p:grpSpPr>
          <p:sp>
            <p:nvSpPr>
              <p:cNvPr id="606" name="円/楕円 605"/>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7" name="円/楕円 606"/>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8" name="円/楕円 607"/>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09" name="円/楕円 608"/>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0" name="円/楕円 609"/>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1" name="円/楕円 610"/>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2" name="円/楕円 611"/>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3" name="円/楕円 612"/>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4" name="円/楕円 613"/>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5" name="円/楕円 614"/>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6" name="円/楕円 615"/>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7" name="円/楕円 616"/>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8" name="円/楕円 617"/>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19" name="円/楕円 618"/>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0" name="円/楕円 619"/>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1" name="円/楕円 620"/>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2" name="円/楕円 621"/>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3" name="円/楕円 622"/>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4" name="円/楕円 623"/>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5" name="円/楕円 624"/>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6" name="円/楕円 625"/>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7" name="円/楕円 626"/>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8" name="円/楕円 627"/>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629" name="図形グループ 628"/>
            <p:cNvGrpSpPr>
              <a:grpSpLocks noChangeAspect="1"/>
            </p:cNvGrpSpPr>
            <p:nvPr/>
          </p:nvGrpSpPr>
          <p:grpSpPr>
            <a:xfrm>
              <a:off x="6305802" y="2717503"/>
              <a:ext cx="229862" cy="214190"/>
              <a:chOff x="2327654" y="2845730"/>
              <a:chExt cx="638508" cy="594971"/>
            </a:xfrm>
          </p:grpSpPr>
          <p:sp>
            <p:nvSpPr>
              <p:cNvPr id="630" name="円/楕円 629"/>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1" name="円/楕円 630"/>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2" name="円/楕円 631"/>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3" name="円/楕円 632"/>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4" name="円/楕円 633"/>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5" name="円/楕円 634"/>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6" name="円/楕円 635"/>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7" name="円/楕円 636"/>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8" name="円/楕円 637"/>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9" name="円/楕円 638"/>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0" name="円/楕円 639"/>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1" name="円/楕円 640"/>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2" name="円/楕円 641"/>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3" name="円/楕円 642"/>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4" name="円/楕円 643"/>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5" name="円/楕円 644"/>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6" name="円/楕円 645"/>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7" name="円/楕円 646"/>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8" name="円/楕円 647"/>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49" name="円/楕円 648"/>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0" name="円/楕円 649"/>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1" name="円/楕円 650"/>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2" name="円/楕円 651"/>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sp>
        <p:nvSpPr>
          <p:cNvPr id="9" name="テキスト ボックス 8"/>
          <p:cNvSpPr txBox="1"/>
          <p:nvPr/>
        </p:nvSpPr>
        <p:spPr>
          <a:xfrm>
            <a:off x="6176270" y="1904602"/>
            <a:ext cx="1793568" cy="369332"/>
          </a:xfrm>
          <a:prstGeom prst="rect">
            <a:avLst/>
          </a:prstGeom>
          <a:noFill/>
        </p:spPr>
        <p:txBody>
          <a:bodyPr wrap="none" rtlCol="0">
            <a:spAutoFit/>
          </a:bodyPr>
          <a:lstStyle/>
          <a:p>
            <a:r>
              <a:rPr kumimoji="1" lang="ja-JP" altLang="en-US" dirty="0" smtClean="0"/>
              <a:t>衝突カスケード</a:t>
            </a:r>
            <a:endParaRPr kumimoji="1" lang="ja-JP" altLang="en-US" dirty="0"/>
          </a:p>
        </p:txBody>
      </p:sp>
      <p:sp>
        <p:nvSpPr>
          <p:cNvPr id="653" name="下矢印 652"/>
          <p:cNvSpPr/>
          <p:nvPr/>
        </p:nvSpPr>
        <p:spPr>
          <a:xfrm rot="4700068">
            <a:off x="7059938" y="2777670"/>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54" name="下矢印 653"/>
          <p:cNvSpPr/>
          <p:nvPr/>
        </p:nvSpPr>
        <p:spPr>
          <a:xfrm rot="4700068">
            <a:off x="6251132" y="2860726"/>
            <a:ext cx="201439" cy="342120"/>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249188792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先行研究</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4</a:t>
            </a:fld>
            <a:endParaRPr lang="en-US"/>
          </a:p>
        </p:txBody>
      </p:sp>
    </p:spTree>
    <p:extLst>
      <p:ext uri="{BB962C8B-B14F-4D97-AF65-F5344CB8AC3E}">
        <p14:creationId xmlns:p14="http://schemas.microsoft.com/office/powerpoint/2010/main" val="1880835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研究目的</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5</a:t>
            </a:fld>
            <a:endParaRPr lang="en-US"/>
          </a:p>
        </p:txBody>
      </p:sp>
      <p:sp>
        <p:nvSpPr>
          <p:cNvPr id="15" name="テキスト ボックス 14"/>
          <p:cNvSpPr txBox="1"/>
          <p:nvPr/>
        </p:nvSpPr>
        <p:spPr>
          <a:xfrm>
            <a:off x="2804001" y="1634852"/>
            <a:ext cx="3296859" cy="369332"/>
          </a:xfrm>
          <a:prstGeom prst="rect">
            <a:avLst/>
          </a:prstGeom>
          <a:noFill/>
        </p:spPr>
        <p:txBody>
          <a:bodyPr wrap="square" rtlCol="0">
            <a:spAutoFit/>
          </a:bodyPr>
          <a:lstStyle/>
          <a:p>
            <a:r>
              <a:rPr kumimoji="1" lang="ja-JP" altLang="en-US" dirty="0" smtClean="0">
                <a:latin typeface="+mn-ea"/>
              </a:rPr>
              <a:t>地球型</a:t>
            </a:r>
            <a:r>
              <a:rPr kumimoji="1" lang="ja-JP" altLang="en-US" dirty="0" smtClean="0">
                <a:latin typeface="+mn-ea"/>
              </a:rPr>
              <a:t>惑星が</a:t>
            </a:r>
            <a:r>
              <a:rPr kumimoji="1" lang="ja-JP" altLang="en-US" dirty="0" smtClean="0">
                <a:latin typeface="+mn-ea"/>
              </a:rPr>
              <a:t>存在</a:t>
            </a:r>
            <a:r>
              <a:rPr kumimoji="1" lang="ja-JP" altLang="en-US" dirty="0" smtClean="0">
                <a:latin typeface="+mn-ea"/>
              </a:rPr>
              <a:t>する可能性</a:t>
            </a:r>
            <a:endParaRPr kumimoji="1" lang="en-US" altLang="ja-JP" dirty="0" smtClean="0">
              <a:latin typeface="+mn-ea"/>
            </a:endParaRPr>
          </a:p>
        </p:txBody>
      </p:sp>
      <p:sp>
        <p:nvSpPr>
          <p:cNvPr id="21" name="テキスト ボックス 20"/>
          <p:cNvSpPr txBox="1"/>
          <p:nvPr/>
        </p:nvSpPr>
        <p:spPr>
          <a:xfrm>
            <a:off x="466167" y="4802145"/>
            <a:ext cx="1107996" cy="369332"/>
          </a:xfrm>
          <a:prstGeom prst="rect">
            <a:avLst/>
          </a:prstGeom>
          <a:noFill/>
        </p:spPr>
        <p:txBody>
          <a:bodyPr wrap="none" rtlCol="0">
            <a:spAutoFit/>
          </a:bodyPr>
          <a:lstStyle/>
          <a:p>
            <a:r>
              <a:rPr kumimoji="1" lang="ja-JP" altLang="en-US" dirty="0" smtClean="0"/>
              <a:t>研究目的</a:t>
            </a:r>
            <a:endParaRPr kumimoji="1" lang="ja-JP" altLang="en-US" dirty="0"/>
          </a:p>
        </p:txBody>
      </p:sp>
      <p:sp>
        <p:nvSpPr>
          <p:cNvPr id="22" name="下矢印 21"/>
          <p:cNvSpPr/>
          <p:nvPr/>
        </p:nvSpPr>
        <p:spPr>
          <a:xfrm>
            <a:off x="4255843" y="4424991"/>
            <a:ext cx="484632" cy="566088"/>
          </a:xfrm>
          <a:prstGeom prst="downArrow">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3" name="テキスト ボックス 22"/>
          <p:cNvSpPr txBox="1"/>
          <p:nvPr/>
        </p:nvSpPr>
        <p:spPr>
          <a:xfrm>
            <a:off x="229198" y="5243536"/>
            <a:ext cx="8779702" cy="646331"/>
          </a:xfrm>
          <a:prstGeom prst="rect">
            <a:avLst/>
          </a:prstGeom>
          <a:noFill/>
          <a:ln>
            <a:solidFill>
              <a:srgbClr val="FF0000"/>
            </a:solidFill>
          </a:ln>
        </p:spPr>
        <p:txBody>
          <a:bodyPr wrap="square" rtlCol="0">
            <a:spAutoFit/>
          </a:bodyPr>
          <a:lstStyle/>
          <a:p>
            <a:r>
              <a:rPr kumimoji="1" lang="ja-JP" altLang="en-US" dirty="0" smtClean="0"/>
              <a:t>デブリ円盤内</a:t>
            </a:r>
            <a:r>
              <a:rPr kumimoji="1" lang="ja-JP" altLang="en-US" dirty="0" smtClean="0"/>
              <a:t>の</a:t>
            </a:r>
            <a:r>
              <a:rPr kumimoji="1" lang="ja-JP" altLang="en-US" dirty="0" smtClean="0"/>
              <a:t>重力相互作用</a:t>
            </a:r>
            <a:r>
              <a:rPr kumimoji="1" lang="ja-JP" altLang="en-US" dirty="0" smtClean="0"/>
              <a:t>、衝突</a:t>
            </a:r>
            <a:r>
              <a:rPr kumimoji="1" lang="ja-JP" altLang="en-US" dirty="0" smtClean="0"/>
              <a:t>破壊現象を同時に扱うことができる数値計算法を開発し</a:t>
            </a:r>
            <a:r>
              <a:rPr kumimoji="1" lang="ja-JP" altLang="en-US" dirty="0" smtClean="0"/>
              <a:t>、衝突</a:t>
            </a:r>
            <a:r>
              <a:rPr kumimoji="1" lang="ja-JP" altLang="en-US" dirty="0" smtClean="0"/>
              <a:t>破壊時の破片はどのように振る舞うのかを調べる</a:t>
            </a:r>
            <a:endParaRPr kumimoji="1" lang="ja-JP" altLang="en-US" dirty="0"/>
          </a:p>
        </p:txBody>
      </p:sp>
      <p:sp>
        <p:nvSpPr>
          <p:cNvPr id="3" name="テキスト ボックス 2"/>
          <p:cNvSpPr txBox="1"/>
          <p:nvPr/>
        </p:nvSpPr>
        <p:spPr>
          <a:xfrm>
            <a:off x="466167" y="1103417"/>
            <a:ext cx="3877985" cy="369332"/>
          </a:xfrm>
          <a:prstGeom prst="rect">
            <a:avLst/>
          </a:prstGeom>
          <a:noFill/>
        </p:spPr>
        <p:txBody>
          <a:bodyPr wrap="none" rtlCol="0">
            <a:spAutoFit/>
          </a:bodyPr>
          <a:lstStyle/>
          <a:p>
            <a:r>
              <a:rPr kumimoji="1" lang="ja-JP" altLang="en-US" dirty="0" smtClean="0"/>
              <a:t>暖かいデブリ円盤が観測されると</a:t>
            </a:r>
            <a:r>
              <a:rPr kumimoji="1" lang="en-US" altLang="ja-JP" dirty="0" smtClean="0">
                <a:latin typeface="+mn-ea"/>
              </a:rPr>
              <a:t>…</a:t>
            </a:r>
            <a:endParaRPr kumimoji="1" lang="ja-JP" altLang="en-US" dirty="0">
              <a:latin typeface="+mn-ea"/>
            </a:endParaRPr>
          </a:p>
        </p:txBody>
      </p:sp>
    </p:spTree>
    <p:extLst>
      <p:ext uri="{BB962C8B-B14F-4D97-AF65-F5344CB8AC3E}">
        <p14:creationId xmlns:p14="http://schemas.microsoft.com/office/powerpoint/2010/main" val="36020738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6</a:t>
            </a:fld>
            <a:endParaRPr lang="en-US"/>
          </a:p>
        </p:txBody>
      </p:sp>
      <p:sp>
        <p:nvSpPr>
          <p:cNvPr id="9" name="テキスト ボックス 8"/>
          <p:cNvSpPr txBox="1"/>
          <p:nvPr/>
        </p:nvSpPr>
        <p:spPr>
          <a:xfrm>
            <a:off x="677333" y="2568222"/>
            <a:ext cx="184666" cy="369332"/>
          </a:xfrm>
          <a:prstGeom prst="rect">
            <a:avLst/>
          </a:prstGeom>
          <a:noFill/>
        </p:spPr>
        <p:txBody>
          <a:bodyPr wrap="none" rtlCol="0">
            <a:spAutoFit/>
          </a:bodyPr>
          <a:lstStyle/>
          <a:p>
            <a:endParaRPr kumimoji="1" lang="ja-JP" altLang="en-US" dirty="0"/>
          </a:p>
        </p:txBody>
      </p:sp>
      <p:sp>
        <p:nvSpPr>
          <p:cNvPr id="258" name="アーチ 257"/>
          <p:cNvSpPr>
            <a:spLocks noChangeAspect="1"/>
          </p:cNvSpPr>
          <p:nvPr/>
        </p:nvSpPr>
        <p:spPr>
          <a:xfrm>
            <a:off x="81173" y="1164231"/>
            <a:ext cx="5074920" cy="5074920"/>
          </a:xfrm>
          <a:prstGeom prst="blockArc">
            <a:avLst>
              <a:gd name="adj1" fmla="val 13569182"/>
              <a:gd name="adj2" fmla="val 18966034"/>
              <a:gd name="adj3" fmla="val 31315"/>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59" name="円/楕円 258"/>
          <p:cNvSpPr>
            <a:spLocks noChangeAspect="1"/>
          </p:cNvSpPr>
          <p:nvPr/>
        </p:nvSpPr>
        <p:spPr>
          <a:xfrm rot="18900000">
            <a:off x="2150001" y="2273731"/>
            <a:ext cx="374061" cy="374061"/>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7" name="図形グループ 6"/>
          <p:cNvGrpSpPr/>
          <p:nvPr/>
        </p:nvGrpSpPr>
        <p:grpSpPr>
          <a:xfrm>
            <a:off x="712545" y="3019945"/>
            <a:ext cx="7126564" cy="461666"/>
            <a:chOff x="531421" y="1273560"/>
            <a:chExt cx="7126564" cy="461666"/>
          </a:xfrm>
        </p:grpSpPr>
        <p:grpSp>
          <p:nvGrpSpPr>
            <p:cNvPr id="22" name="図形グループ 21"/>
            <p:cNvGrpSpPr/>
            <p:nvPr/>
          </p:nvGrpSpPr>
          <p:grpSpPr>
            <a:xfrm>
              <a:off x="531421" y="1273560"/>
              <a:ext cx="7126564" cy="461665"/>
              <a:chOff x="503511" y="1990469"/>
              <a:chExt cx="7126564" cy="461665"/>
            </a:xfrm>
          </p:grpSpPr>
          <p:sp>
            <p:nvSpPr>
              <p:cNvPr id="19" name="テキスト ボックス 18"/>
              <p:cNvSpPr txBox="1"/>
              <p:nvPr/>
            </p:nvSpPr>
            <p:spPr>
              <a:xfrm>
                <a:off x="503511" y="1990469"/>
                <a:ext cx="4763083" cy="461665"/>
              </a:xfrm>
              <a:prstGeom prst="rect">
                <a:avLst/>
              </a:prstGeom>
              <a:noFill/>
            </p:spPr>
            <p:txBody>
              <a:bodyPr wrap="square" rtlCol="0">
                <a:spAutoFit/>
              </a:bodyPr>
              <a:lstStyle/>
              <a:p>
                <a:r>
                  <a:rPr kumimoji="1" lang="en-US" altLang="ja-JP" sz="2400" b="1" dirty="0" smtClean="0">
                    <a:latin typeface="+mn-ea"/>
                  </a:rPr>
                  <a:t>N</a:t>
                </a:r>
                <a:r>
                  <a:rPr kumimoji="1" lang="ja-JP" altLang="en-US" sz="2400" b="1" dirty="0" smtClean="0">
                    <a:latin typeface="+mn-ea"/>
                  </a:rPr>
                  <a:t>体計算（４次のエルミート法）</a:t>
                </a:r>
                <a:endParaRPr kumimoji="1" lang="ja-JP" altLang="en-US" sz="2400" b="1" dirty="0">
                  <a:latin typeface="+mn-ea"/>
                </a:endParaRPr>
              </a:p>
            </p:txBody>
          </p:sp>
          <p:sp>
            <p:nvSpPr>
              <p:cNvPr id="20" name="テキスト ボックス 19"/>
              <p:cNvSpPr txBox="1"/>
              <p:nvPr/>
            </p:nvSpPr>
            <p:spPr>
              <a:xfrm>
                <a:off x="5893702" y="1990469"/>
                <a:ext cx="1736373" cy="461665"/>
              </a:xfrm>
              <a:prstGeom prst="rect">
                <a:avLst/>
              </a:prstGeom>
              <a:noFill/>
            </p:spPr>
            <p:txBody>
              <a:bodyPr wrap="none" rtlCol="0">
                <a:spAutoFit/>
              </a:bodyPr>
              <a:lstStyle/>
              <a:p>
                <a:r>
                  <a:rPr kumimoji="1" lang="ja-JP" altLang="en-US" sz="2400" b="1" dirty="0" smtClean="0"/>
                  <a:t>統計的計算</a:t>
                </a:r>
                <a:endParaRPr kumimoji="1" lang="ja-JP" altLang="en-US" sz="2400" b="1" dirty="0"/>
              </a:p>
            </p:txBody>
          </p:sp>
          <p:sp>
            <p:nvSpPr>
              <p:cNvPr id="21" name="テキスト ボックス 20"/>
              <p:cNvSpPr txBox="1"/>
              <p:nvPr/>
            </p:nvSpPr>
            <p:spPr>
              <a:xfrm>
                <a:off x="5172219" y="1990469"/>
                <a:ext cx="492443" cy="461665"/>
              </a:xfrm>
              <a:prstGeom prst="rect">
                <a:avLst/>
              </a:prstGeom>
              <a:noFill/>
            </p:spPr>
            <p:txBody>
              <a:bodyPr wrap="none" rtlCol="0">
                <a:spAutoFit/>
              </a:bodyPr>
              <a:lstStyle/>
              <a:p>
                <a:r>
                  <a:rPr kumimoji="1" lang="ja-JP" altLang="en-US" sz="2400" b="1" dirty="0" smtClean="0"/>
                  <a:t>＋</a:t>
                </a:r>
                <a:endParaRPr kumimoji="1" lang="ja-JP" altLang="en-US" sz="2400" b="1" dirty="0"/>
              </a:p>
            </p:txBody>
          </p:sp>
        </p:grpSp>
        <p:cxnSp>
          <p:nvCxnSpPr>
            <p:cNvPr id="51" name="直線コネクタ 50"/>
            <p:cNvCxnSpPr/>
            <p:nvPr/>
          </p:nvCxnSpPr>
          <p:spPr>
            <a:xfrm>
              <a:off x="553095" y="1735226"/>
              <a:ext cx="1270071"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55" name="直線コネクタ 54"/>
            <p:cNvCxnSpPr/>
            <p:nvPr/>
          </p:nvCxnSpPr>
          <p:spPr>
            <a:xfrm>
              <a:off x="5979519" y="1735225"/>
              <a:ext cx="1619355" cy="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grpSp>
      <p:sp>
        <p:nvSpPr>
          <p:cNvPr id="57" name="左右矢印 56"/>
          <p:cNvSpPr/>
          <p:nvPr/>
        </p:nvSpPr>
        <p:spPr>
          <a:xfrm>
            <a:off x="4198117" y="4813259"/>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nvGrpSpPr>
          <p:cNvPr id="64" name="図形グループ 63"/>
          <p:cNvGrpSpPr/>
          <p:nvPr/>
        </p:nvGrpSpPr>
        <p:grpSpPr>
          <a:xfrm>
            <a:off x="572267" y="4189987"/>
            <a:ext cx="3513181" cy="2084817"/>
            <a:chOff x="317516" y="2083494"/>
            <a:chExt cx="3513181" cy="2084817"/>
          </a:xfrm>
        </p:grpSpPr>
        <p:sp>
          <p:nvSpPr>
            <p:cNvPr id="24" name="円/楕円 23"/>
            <p:cNvSpPr>
              <a:spLocks noChangeAspect="1"/>
            </p:cNvSpPr>
            <p:nvPr/>
          </p:nvSpPr>
          <p:spPr>
            <a:xfrm>
              <a:off x="533358"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7" name="テキスト ボックス 46"/>
            <p:cNvSpPr txBox="1"/>
            <p:nvPr/>
          </p:nvSpPr>
          <p:spPr>
            <a:xfrm>
              <a:off x="522642" y="3626146"/>
              <a:ext cx="1107996" cy="369332"/>
            </a:xfrm>
            <a:prstGeom prst="rect">
              <a:avLst/>
            </a:prstGeom>
            <a:noFill/>
          </p:spPr>
          <p:txBody>
            <a:bodyPr wrap="none" rtlCol="0">
              <a:spAutoFit/>
            </a:bodyPr>
            <a:lstStyle/>
            <a:p>
              <a:r>
                <a:rPr kumimoji="1" lang="ja-JP" altLang="en-US" dirty="0" smtClean="0"/>
                <a:t>原始</a:t>
              </a:r>
              <a:r>
                <a:rPr kumimoji="1" lang="ja-JP" altLang="en-US" dirty="0" smtClean="0"/>
                <a:t>惑星</a:t>
              </a:r>
              <a:endParaRPr kumimoji="1" lang="ja-JP" altLang="en-US" dirty="0"/>
            </a:p>
          </p:txBody>
        </p:sp>
        <p:sp>
          <p:nvSpPr>
            <p:cNvPr id="58" name="円/楕円 57"/>
            <p:cNvSpPr>
              <a:spLocks noChangeAspect="1"/>
            </p:cNvSpPr>
            <p:nvPr/>
          </p:nvSpPr>
          <p:spPr>
            <a:xfrm>
              <a:off x="2523307" y="2392180"/>
              <a:ext cx="1097280" cy="1097280"/>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59" name="テキスト ボックス 58"/>
            <p:cNvSpPr txBox="1"/>
            <p:nvPr/>
          </p:nvSpPr>
          <p:spPr>
            <a:xfrm>
              <a:off x="2512591" y="3626146"/>
              <a:ext cx="1107996" cy="369332"/>
            </a:xfrm>
            <a:prstGeom prst="rect">
              <a:avLst/>
            </a:prstGeom>
            <a:noFill/>
          </p:spPr>
          <p:txBody>
            <a:bodyPr wrap="none" rtlCol="0">
              <a:spAutoFit/>
            </a:bodyPr>
            <a:lstStyle/>
            <a:p>
              <a:r>
                <a:rPr kumimoji="1" lang="ja-JP" altLang="en-US" dirty="0" smtClean="0"/>
                <a:t>原始</a:t>
              </a:r>
              <a:r>
                <a:rPr kumimoji="1" lang="ja-JP" altLang="en-US" dirty="0" smtClean="0"/>
                <a:t>惑星</a:t>
              </a:r>
              <a:endParaRPr kumimoji="1" lang="ja-JP" altLang="en-US" dirty="0"/>
            </a:p>
          </p:txBody>
        </p:sp>
        <p:sp>
          <p:nvSpPr>
            <p:cNvPr id="60" name="角丸四角形 59"/>
            <p:cNvSpPr/>
            <p:nvPr/>
          </p:nvSpPr>
          <p:spPr>
            <a:xfrm>
              <a:off x="317516" y="2083494"/>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2" name="左右矢印 61"/>
            <p:cNvSpPr/>
            <p:nvPr/>
          </p:nvSpPr>
          <p:spPr>
            <a:xfrm>
              <a:off x="1676986" y="2708661"/>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 name="図形グループ 2"/>
          <p:cNvGrpSpPr/>
          <p:nvPr/>
        </p:nvGrpSpPr>
        <p:grpSpPr>
          <a:xfrm>
            <a:off x="5137723" y="4189987"/>
            <a:ext cx="3513181" cy="2084817"/>
            <a:chOff x="5124059" y="2083494"/>
            <a:chExt cx="3513181" cy="2084817"/>
          </a:xfrm>
        </p:grpSpPr>
        <p:grpSp>
          <p:nvGrpSpPr>
            <p:cNvPr id="65" name="図形グループ 64"/>
            <p:cNvGrpSpPr/>
            <p:nvPr/>
          </p:nvGrpSpPr>
          <p:grpSpPr>
            <a:xfrm>
              <a:off x="5124059" y="2083494"/>
              <a:ext cx="3513181" cy="2084817"/>
              <a:chOff x="4811271" y="2082270"/>
              <a:chExt cx="3513181" cy="2084817"/>
            </a:xfrm>
          </p:grpSpPr>
          <p:grpSp>
            <p:nvGrpSpPr>
              <p:cNvPr id="36" name="図形グループ 35"/>
              <p:cNvGrpSpPr/>
              <p:nvPr/>
            </p:nvGrpSpPr>
            <p:grpSpPr>
              <a:xfrm>
                <a:off x="5244399" y="2474963"/>
                <a:ext cx="914400" cy="914400"/>
                <a:chOff x="5484708" y="2791506"/>
                <a:chExt cx="914400" cy="914400"/>
              </a:xfrm>
            </p:grpSpPr>
            <p:sp>
              <p:nvSpPr>
                <p:cNvPr id="25" name="円/楕円 24"/>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 name="円/楕円 26"/>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 name="円/楕円 28"/>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 name="円/楕円 29"/>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 name="円/楕円 30"/>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 name="円/楕円 31"/>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 name="円/楕円 32"/>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4" name="円/楕円 33"/>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5" name="円/楕円 34"/>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7" name="図形グループ 36"/>
              <p:cNvGrpSpPr/>
              <p:nvPr/>
            </p:nvGrpSpPr>
            <p:grpSpPr>
              <a:xfrm>
                <a:off x="7084785" y="2470676"/>
                <a:ext cx="914400" cy="914400"/>
                <a:chOff x="5484708" y="2791506"/>
                <a:chExt cx="914400" cy="914400"/>
              </a:xfrm>
            </p:grpSpPr>
            <p:sp>
              <p:nvSpPr>
                <p:cNvPr id="38" name="円/楕円 37"/>
                <p:cNvSpPr>
                  <a:spLocks noChangeAspect="1"/>
                </p:cNvSpPr>
                <p:nvPr/>
              </p:nvSpPr>
              <p:spPr>
                <a:xfrm>
                  <a:off x="5484708" y="2791506"/>
                  <a:ext cx="914400" cy="914400"/>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9" name="円/楕円 38"/>
                <p:cNvSpPr>
                  <a:spLocks noChangeAspect="1"/>
                </p:cNvSpPr>
                <p:nvPr/>
              </p:nvSpPr>
              <p:spPr>
                <a:xfrm>
                  <a:off x="5637668" y="30110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0" name="円/楕円 39"/>
                <p:cNvSpPr>
                  <a:spLocks noChangeAspect="1"/>
                </p:cNvSpPr>
                <p:nvPr/>
              </p:nvSpPr>
              <p:spPr>
                <a:xfrm>
                  <a:off x="5547625" y="3253042"/>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1" name="円/楕円 40"/>
                <p:cNvSpPr>
                  <a:spLocks noChangeAspect="1"/>
                </p:cNvSpPr>
                <p:nvPr/>
              </p:nvSpPr>
              <p:spPr>
                <a:xfrm>
                  <a:off x="6019800" y="301577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2" name="円/楕円 41"/>
                <p:cNvSpPr>
                  <a:spLocks noChangeAspect="1"/>
                </p:cNvSpPr>
                <p:nvPr/>
              </p:nvSpPr>
              <p:spPr>
                <a:xfrm>
                  <a:off x="6019800" y="3433543"/>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3" name="円/楕円 42"/>
                <p:cNvSpPr>
                  <a:spLocks noChangeAspect="1"/>
                </p:cNvSpPr>
                <p:nvPr/>
              </p:nvSpPr>
              <p:spPr>
                <a:xfrm>
                  <a:off x="5787935" y="3433127"/>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4" name="円/楕円 43"/>
                <p:cNvSpPr>
                  <a:spLocks noChangeAspect="1"/>
                </p:cNvSpPr>
                <p:nvPr/>
              </p:nvSpPr>
              <p:spPr>
                <a:xfrm>
                  <a:off x="6150814" y="3239028"/>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5" name="円/楕円 44"/>
                <p:cNvSpPr>
                  <a:spLocks noChangeAspect="1"/>
                </p:cNvSpPr>
                <p:nvPr/>
              </p:nvSpPr>
              <p:spPr>
                <a:xfrm>
                  <a:off x="5875845" y="2847511"/>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46" name="円/楕円 45"/>
                <p:cNvSpPr>
                  <a:spLocks noChangeAspect="1"/>
                </p:cNvSpPr>
                <p:nvPr/>
              </p:nvSpPr>
              <p:spPr>
                <a:xfrm>
                  <a:off x="5831040" y="3163416"/>
                  <a:ext cx="180085" cy="180085"/>
                </a:xfrm>
                <a:prstGeom prst="ellipse">
                  <a:avLst/>
                </a:prstGeom>
                <a:noFill/>
                <a:ln w="317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48" name="テキスト ボックス 47"/>
              <p:cNvSpPr txBox="1"/>
              <p:nvPr/>
            </p:nvSpPr>
            <p:spPr>
              <a:xfrm>
                <a:off x="6871656" y="3616468"/>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49" name="テキスト ボックス 48"/>
              <p:cNvSpPr txBox="1"/>
              <p:nvPr/>
            </p:nvSpPr>
            <p:spPr>
              <a:xfrm>
                <a:off x="5101402" y="3626146"/>
                <a:ext cx="1338828" cy="369332"/>
              </a:xfrm>
              <a:prstGeom prst="rect">
                <a:avLst/>
              </a:prstGeom>
              <a:noFill/>
            </p:spPr>
            <p:txBody>
              <a:bodyPr wrap="none" rtlCol="0">
                <a:spAutoFit/>
              </a:bodyPr>
              <a:lstStyle/>
              <a:p>
                <a:r>
                  <a:rPr kumimoji="1" lang="ja-JP" altLang="en-US" dirty="0" smtClean="0"/>
                  <a:t>トレーサー</a:t>
                </a:r>
                <a:endParaRPr kumimoji="1" lang="ja-JP" altLang="en-US" dirty="0"/>
              </a:p>
            </p:txBody>
          </p:sp>
          <p:sp>
            <p:nvSpPr>
              <p:cNvPr id="61" name="角丸四角形 60"/>
              <p:cNvSpPr/>
              <p:nvPr/>
            </p:nvSpPr>
            <p:spPr>
              <a:xfrm>
                <a:off x="4811271" y="2082270"/>
                <a:ext cx="3513181" cy="2084817"/>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63" name="左右矢印 62"/>
              <p:cNvSpPr/>
              <p:nvPr/>
            </p:nvSpPr>
            <p:spPr>
              <a:xfrm>
                <a:off x="6237854" y="2385639"/>
                <a:ext cx="765479" cy="484632"/>
              </a:xfrm>
              <a:prstGeom prst="leftRightArrow">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50" name="左右矢印 49"/>
            <p:cNvSpPr/>
            <p:nvPr/>
          </p:nvSpPr>
          <p:spPr>
            <a:xfrm>
              <a:off x="6550642" y="2944035"/>
              <a:ext cx="765479" cy="484632"/>
            </a:xfrm>
            <a:prstGeom prst="leftRightArrow">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8" name="テキスト ボックス 7"/>
          <p:cNvSpPr txBox="1"/>
          <p:nvPr/>
        </p:nvSpPr>
        <p:spPr>
          <a:xfrm>
            <a:off x="1474294" y="3574721"/>
            <a:ext cx="2723823" cy="369332"/>
          </a:xfrm>
          <a:prstGeom prst="rect">
            <a:avLst/>
          </a:prstGeom>
          <a:noFill/>
        </p:spPr>
        <p:txBody>
          <a:bodyPr wrap="none" rtlCol="0">
            <a:spAutoFit/>
          </a:bodyPr>
          <a:lstStyle/>
          <a:p>
            <a:r>
              <a:rPr kumimoji="1" lang="ja-JP" altLang="en-US" dirty="0" smtClean="0"/>
              <a:t>重力相互作用を取り扱う</a:t>
            </a:r>
            <a:endParaRPr kumimoji="1" lang="ja-JP" altLang="en-US" dirty="0"/>
          </a:p>
        </p:txBody>
      </p:sp>
      <p:sp>
        <p:nvSpPr>
          <p:cNvPr id="10" name="テキスト ボックス 9"/>
          <p:cNvSpPr txBox="1"/>
          <p:nvPr/>
        </p:nvSpPr>
        <p:spPr>
          <a:xfrm>
            <a:off x="6734344" y="3573509"/>
            <a:ext cx="2262158" cy="369332"/>
          </a:xfrm>
          <a:prstGeom prst="rect">
            <a:avLst/>
          </a:prstGeom>
          <a:noFill/>
        </p:spPr>
        <p:txBody>
          <a:bodyPr wrap="none" rtlCol="0">
            <a:spAutoFit/>
          </a:bodyPr>
          <a:lstStyle/>
          <a:p>
            <a:r>
              <a:rPr kumimoji="1" lang="ja-JP" altLang="en-US" dirty="0" smtClean="0"/>
              <a:t>衝突破壊を取り扱う</a:t>
            </a:r>
            <a:endParaRPr kumimoji="1" lang="ja-JP" altLang="en-US" dirty="0"/>
          </a:p>
        </p:txBody>
      </p:sp>
      <p:cxnSp>
        <p:nvCxnSpPr>
          <p:cNvPr id="15" name="直線矢印コネクタ 14"/>
          <p:cNvCxnSpPr/>
          <p:nvPr/>
        </p:nvCxnSpPr>
        <p:spPr>
          <a:xfrm rot="10800000">
            <a:off x="1101435" y="3499627"/>
            <a:ext cx="417894" cy="277775"/>
          </a:xfrm>
          <a:prstGeom prst="bentConnector3">
            <a:avLst>
              <a:gd name="adj1" fmla="val 99570"/>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202" name="直線矢印コネクタ 14"/>
          <p:cNvCxnSpPr/>
          <p:nvPr/>
        </p:nvCxnSpPr>
        <p:spPr>
          <a:xfrm rot="10800000">
            <a:off x="6380839" y="3484917"/>
            <a:ext cx="417894" cy="277775"/>
          </a:xfrm>
          <a:prstGeom prst="bentConnector3">
            <a:avLst>
              <a:gd name="adj1" fmla="val 99570"/>
            </a:avLst>
          </a:prstGeom>
          <a:ln>
            <a:solidFill>
              <a:srgbClr val="0000FF"/>
            </a:solidFill>
            <a:prstDash val="sysDot"/>
            <a:tailEnd type="arrow"/>
          </a:ln>
          <a:effectLst/>
        </p:spPr>
        <p:style>
          <a:lnRef idx="2">
            <a:schemeClr val="accent1"/>
          </a:lnRef>
          <a:fillRef idx="0">
            <a:schemeClr val="accent1"/>
          </a:fillRef>
          <a:effectRef idx="1">
            <a:schemeClr val="accent1"/>
          </a:effectRef>
          <a:fontRef idx="minor">
            <a:schemeClr val="tx1"/>
          </a:fontRef>
        </p:style>
      </p:cxnSp>
      <p:grpSp>
        <p:nvGrpSpPr>
          <p:cNvPr id="285" name="図形グループ 284"/>
          <p:cNvGrpSpPr/>
          <p:nvPr/>
        </p:nvGrpSpPr>
        <p:grpSpPr>
          <a:xfrm>
            <a:off x="3059482" y="1981068"/>
            <a:ext cx="701613" cy="701613"/>
            <a:chOff x="2958636" y="1622337"/>
            <a:chExt cx="701613" cy="701613"/>
          </a:xfrm>
        </p:grpSpPr>
        <p:grpSp>
          <p:nvGrpSpPr>
            <p:cNvPr id="260" name="図形グループ 259"/>
            <p:cNvGrpSpPr/>
            <p:nvPr/>
          </p:nvGrpSpPr>
          <p:grpSpPr>
            <a:xfrm>
              <a:off x="2989257" y="1657275"/>
              <a:ext cx="638508" cy="594971"/>
              <a:chOff x="2327654" y="2845730"/>
              <a:chExt cx="638508" cy="594971"/>
            </a:xfrm>
          </p:grpSpPr>
          <p:sp>
            <p:nvSpPr>
              <p:cNvPr id="261" name="円/楕円 260"/>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2" name="円/楕円 261"/>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3" name="円/楕円 262"/>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4" name="円/楕円 263"/>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5" name="円/楕円 264"/>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6" name="円/楕円 265"/>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7" name="円/楕円 266"/>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8" name="円/楕円 267"/>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69" name="円/楕円 268"/>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0" name="円/楕円 269"/>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1" name="円/楕円 270"/>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2" name="円/楕円 271"/>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3" name="円/楕円 272"/>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4" name="円/楕円 273"/>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5" name="円/楕円 274"/>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6" name="円/楕円 275"/>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7" name="円/楕円 276"/>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8" name="円/楕円 277"/>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79" name="円/楕円 278"/>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0" name="円/楕円 279"/>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1" name="円/楕円 280"/>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2" name="円/楕円 281"/>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83" name="円/楕円 282"/>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4" name="円/楕円 28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286" name="図形グループ 285"/>
          <p:cNvGrpSpPr/>
          <p:nvPr/>
        </p:nvGrpSpPr>
        <p:grpSpPr>
          <a:xfrm>
            <a:off x="2563543" y="1269297"/>
            <a:ext cx="701613" cy="701613"/>
            <a:chOff x="2958636" y="1622337"/>
            <a:chExt cx="701613" cy="701613"/>
          </a:xfrm>
        </p:grpSpPr>
        <p:grpSp>
          <p:nvGrpSpPr>
            <p:cNvPr id="287" name="図形グループ 286"/>
            <p:cNvGrpSpPr/>
            <p:nvPr/>
          </p:nvGrpSpPr>
          <p:grpSpPr>
            <a:xfrm>
              <a:off x="2989257" y="1657275"/>
              <a:ext cx="638508" cy="594971"/>
              <a:chOff x="2327654" y="2845730"/>
              <a:chExt cx="638508" cy="594971"/>
            </a:xfrm>
          </p:grpSpPr>
          <p:sp>
            <p:nvSpPr>
              <p:cNvPr id="289" name="円/楕円 288"/>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0" name="円/楕円 289"/>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1" name="円/楕円 290"/>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2" name="円/楕円 291"/>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3" name="円/楕円 292"/>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4" name="円/楕円 293"/>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5" name="円/楕円 294"/>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6" name="円/楕円 295"/>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7" name="円/楕円 296"/>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8" name="円/楕円 297"/>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299" name="円/楕円 298"/>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0" name="円/楕円 299"/>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1" name="円/楕円 300"/>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2" name="円/楕円 301"/>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3" name="円/楕円 302"/>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4" name="円/楕円 303"/>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5" name="円/楕円 304"/>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6" name="円/楕円 305"/>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7" name="円/楕円 306"/>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8" name="円/楕円 307"/>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09" name="円/楕円 308"/>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0" name="円/楕円 309"/>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1" name="円/楕円 310"/>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288" name="円/楕円 287"/>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grpSp>
        <p:nvGrpSpPr>
          <p:cNvPr id="312" name="図形グループ 311"/>
          <p:cNvGrpSpPr/>
          <p:nvPr/>
        </p:nvGrpSpPr>
        <p:grpSpPr>
          <a:xfrm>
            <a:off x="1481678" y="1464949"/>
            <a:ext cx="701613" cy="701613"/>
            <a:chOff x="2958636" y="1622337"/>
            <a:chExt cx="701613" cy="701613"/>
          </a:xfrm>
        </p:grpSpPr>
        <p:grpSp>
          <p:nvGrpSpPr>
            <p:cNvPr id="313" name="図形グループ 312"/>
            <p:cNvGrpSpPr/>
            <p:nvPr/>
          </p:nvGrpSpPr>
          <p:grpSpPr>
            <a:xfrm>
              <a:off x="2989257" y="1657275"/>
              <a:ext cx="638508" cy="594971"/>
              <a:chOff x="2327654" y="2845730"/>
              <a:chExt cx="638508" cy="594971"/>
            </a:xfrm>
          </p:grpSpPr>
          <p:sp>
            <p:nvSpPr>
              <p:cNvPr id="315" name="円/楕円 314"/>
              <p:cNvSpPr>
                <a:spLocks noChangeAspect="1"/>
              </p:cNvSpPr>
              <p:nvPr/>
            </p:nvSpPr>
            <p:spPr>
              <a:xfrm rot="18900000">
                <a:off x="2501861" y="3008717"/>
                <a:ext cx="161953" cy="161953"/>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6" name="円/楕円 315"/>
              <p:cNvSpPr>
                <a:spLocks noChangeAspect="1"/>
              </p:cNvSpPr>
              <p:nvPr/>
            </p:nvSpPr>
            <p:spPr>
              <a:xfrm rot="18900000">
                <a:off x="2389591" y="3123689"/>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7" name="円/楕円 316"/>
              <p:cNvSpPr>
                <a:spLocks noChangeAspect="1"/>
              </p:cNvSpPr>
              <p:nvPr/>
            </p:nvSpPr>
            <p:spPr>
              <a:xfrm rot="18900000">
                <a:off x="2412728" y="3004563"/>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8" name="円/楕円 317"/>
              <p:cNvSpPr>
                <a:spLocks noChangeAspect="1"/>
              </p:cNvSpPr>
              <p:nvPr/>
            </p:nvSpPr>
            <p:spPr>
              <a:xfrm rot="18900000">
                <a:off x="2430915" y="2929272"/>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19" name="円/楕円 318"/>
              <p:cNvSpPr>
                <a:spLocks noChangeAspect="1"/>
              </p:cNvSpPr>
              <p:nvPr/>
            </p:nvSpPr>
            <p:spPr>
              <a:xfrm rot="18900000">
                <a:off x="2327654" y="307993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0" name="円/楕円 319"/>
              <p:cNvSpPr>
                <a:spLocks noChangeAspect="1"/>
              </p:cNvSpPr>
              <p:nvPr/>
            </p:nvSpPr>
            <p:spPr>
              <a:xfrm rot="18900000">
                <a:off x="2407590" y="321828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1" name="円/楕円 320"/>
              <p:cNvSpPr>
                <a:spLocks noChangeAspect="1"/>
              </p:cNvSpPr>
              <p:nvPr/>
            </p:nvSpPr>
            <p:spPr>
              <a:xfrm rot="18900000">
                <a:off x="2497185" y="337017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2" name="円/楕円 321"/>
              <p:cNvSpPr>
                <a:spLocks noChangeAspect="1"/>
              </p:cNvSpPr>
              <p:nvPr/>
            </p:nvSpPr>
            <p:spPr>
              <a:xfrm rot="18900000">
                <a:off x="2585799" y="3251051"/>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3" name="円/楕円 322"/>
              <p:cNvSpPr>
                <a:spLocks noChangeAspect="1"/>
              </p:cNvSpPr>
              <p:nvPr/>
            </p:nvSpPr>
            <p:spPr>
              <a:xfrm rot="18900000">
                <a:off x="2538509" y="3175760"/>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4" name="円/楕円 323"/>
              <p:cNvSpPr>
                <a:spLocks noChangeAspect="1"/>
              </p:cNvSpPr>
              <p:nvPr/>
            </p:nvSpPr>
            <p:spPr>
              <a:xfrm rot="18900000">
                <a:off x="2435248"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5" name="円/楕円 324"/>
              <p:cNvSpPr>
                <a:spLocks noChangeAspect="1"/>
              </p:cNvSpPr>
              <p:nvPr/>
            </p:nvSpPr>
            <p:spPr>
              <a:xfrm rot="18900000">
                <a:off x="2352739" y="3206949"/>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6" name="円/楕円 325"/>
              <p:cNvSpPr>
                <a:spLocks noChangeAspect="1"/>
              </p:cNvSpPr>
              <p:nvPr/>
            </p:nvSpPr>
            <p:spPr>
              <a:xfrm rot="18900000">
                <a:off x="2653439" y="2964856"/>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7" name="円/楕円 326"/>
              <p:cNvSpPr>
                <a:spLocks noChangeAspect="1"/>
              </p:cNvSpPr>
              <p:nvPr/>
            </p:nvSpPr>
            <p:spPr>
              <a:xfrm rot="18900000">
                <a:off x="2676576" y="2845730"/>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8" name="円/楕円 327"/>
              <p:cNvSpPr>
                <a:spLocks noChangeAspect="1"/>
              </p:cNvSpPr>
              <p:nvPr/>
            </p:nvSpPr>
            <p:spPr>
              <a:xfrm rot="18900000">
                <a:off x="2591502" y="2921106"/>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29" name="円/楕円 328"/>
              <p:cNvSpPr>
                <a:spLocks noChangeAspect="1"/>
              </p:cNvSpPr>
              <p:nvPr/>
            </p:nvSpPr>
            <p:spPr>
              <a:xfrm rot="18900000">
                <a:off x="2671438" y="3059455"/>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0" name="円/楕円 329"/>
              <p:cNvSpPr>
                <a:spLocks noChangeAspect="1"/>
              </p:cNvSpPr>
              <p:nvPr/>
            </p:nvSpPr>
            <p:spPr>
              <a:xfrm rot="18900000">
                <a:off x="2627424" y="3350787"/>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1" name="円/楕円 330"/>
              <p:cNvSpPr>
                <a:spLocks noChangeAspect="1"/>
              </p:cNvSpPr>
              <p:nvPr/>
            </p:nvSpPr>
            <p:spPr>
              <a:xfrm rot="18900000">
                <a:off x="2791100" y="3035208"/>
                <a:ext cx="70524" cy="70524"/>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2" name="円/楕円 331"/>
              <p:cNvSpPr>
                <a:spLocks noChangeAspect="1"/>
              </p:cNvSpPr>
              <p:nvPr/>
            </p:nvSpPr>
            <p:spPr>
              <a:xfrm rot="18900000">
                <a:off x="2794499" y="312240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3" name="円/楕円 332"/>
              <p:cNvSpPr>
                <a:spLocks noChangeAspect="1"/>
              </p:cNvSpPr>
              <p:nvPr/>
            </p:nvSpPr>
            <p:spPr>
              <a:xfrm rot="18900000">
                <a:off x="2691238" y="3273068"/>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4" name="円/楕円 333"/>
              <p:cNvSpPr>
                <a:spLocks noChangeAspect="1"/>
              </p:cNvSpPr>
              <p:nvPr/>
            </p:nvSpPr>
            <p:spPr>
              <a:xfrm rot="18900000">
                <a:off x="2733640" y="3198764"/>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5" name="円/楕円 334"/>
              <p:cNvSpPr>
                <a:spLocks noChangeAspect="1"/>
              </p:cNvSpPr>
              <p:nvPr/>
            </p:nvSpPr>
            <p:spPr>
              <a:xfrm rot="18900000">
                <a:off x="2920443" y="312980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6" name="円/楕円 335"/>
              <p:cNvSpPr>
                <a:spLocks noChangeAspect="1"/>
              </p:cNvSpPr>
              <p:nvPr/>
            </p:nvSpPr>
            <p:spPr>
              <a:xfrm rot="18900000">
                <a:off x="2834206" y="3234071"/>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sp>
            <p:nvSpPr>
              <p:cNvPr id="337" name="円/楕円 336"/>
              <p:cNvSpPr>
                <a:spLocks noChangeAspect="1"/>
              </p:cNvSpPr>
              <p:nvPr/>
            </p:nvSpPr>
            <p:spPr>
              <a:xfrm rot="18900000">
                <a:off x="2794500" y="3326427"/>
                <a:ext cx="45719" cy="45719"/>
              </a:xfrm>
              <a:prstGeom prst="ellipse">
                <a:avLst/>
              </a:prstGeom>
              <a:gradFill flip="none" rotWithShape="1">
                <a:gsLst>
                  <a:gs pos="32000">
                    <a:schemeClr val="accent6">
                      <a:lumMod val="75000"/>
                    </a:schemeClr>
                  </a:gs>
                  <a:gs pos="65000">
                    <a:schemeClr val="accent6">
                      <a:lumMod val="50000"/>
                    </a:schemeClr>
                  </a:gs>
                </a:gsLst>
                <a:path path="circle">
                  <a:fillToRect r="100000" b="100000"/>
                </a:path>
                <a:tileRect l="-100000" t="-100000"/>
              </a:gradFill>
              <a:ln>
                <a:noFill/>
              </a:ln>
              <a:effectLst>
                <a:outerShdw blurRad="50800" dist="23000" rotWithShape="0">
                  <a:srgbClr val="000000">
                    <a:alpha val="5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sp>
          <p:nvSpPr>
            <p:cNvPr id="314" name="円/楕円 313"/>
            <p:cNvSpPr>
              <a:spLocks noChangeAspect="1"/>
            </p:cNvSpPr>
            <p:nvPr/>
          </p:nvSpPr>
          <p:spPr>
            <a:xfrm>
              <a:off x="2958636" y="1622337"/>
              <a:ext cx="701613" cy="701613"/>
            </a:xfrm>
            <a:prstGeom prst="ellipse">
              <a:avLst/>
            </a:prstGeom>
            <a:noFill/>
            <a:ln w="317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p>
          </p:txBody>
        </p:sp>
      </p:grpSp>
      <p:cxnSp>
        <p:nvCxnSpPr>
          <p:cNvPr id="339" name="直線コネクタ 338"/>
          <p:cNvCxnSpPr>
            <a:endCxn id="341" idx="1"/>
          </p:cNvCxnSpPr>
          <p:nvPr/>
        </p:nvCxnSpPr>
        <p:spPr>
          <a:xfrm flipV="1">
            <a:off x="3705885" y="1269237"/>
            <a:ext cx="1115462" cy="82346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1" name="テキスト ボックス 340"/>
          <p:cNvSpPr txBox="1"/>
          <p:nvPr/>
        </p:nvSpPr>
        <p:spPr>
          <a:xfrm>
            <a:off x="4821347" y="1084571"/>
            <a:ext cx="1535036" cy="369332"/>
          </a:xfrm>
          <a:prstGeom prst="rect">
            <a:avLst/>
          </a:prstGeom>
          <a:noFill/>
          <a:ln>
            <a:solidFill>
              <a:schemeClr val="accent5"/>
            </a:solidFill>
          </a:ln>
        </p:spPr>
        <p:txBody>
          <a:bodyPr wrap="none" rtlCol="0">
            <a:spAutoFit/>
          </a:bodyPr>
          <a:lstStyle/>
          <a:p>
            <a:r>
              <a:rPr kumimoji="1" lang="ja-JP" altLang="en-US" dirty="0" smtClean="0"/>
              <a:t>スーパー粒子</a:t>
            </a:r>
            <a:endParaRPr kumimoji="1" lang="ja-JP" altLang="en-US" dirty="0"/>
          </a:p>
        </p:txBody>
      </p:sp>
      <p:sp>
        <p:nvSpPr>
          <p:cNvPr id="344" name="テキスト ボックス 343"/>
          <p:cNvSpPr txBox="1"/>
          <p:nvPr/>
        </p:nvSpPr>
        <p:spPr>
          <a:xfrm>
            <a:off x="5360682" y="1450920"/>
            <a:ext cx="3176254" cy="923330"/>
          </a:xfrm>
          <a:prstGeom prst="rect">
            <a:avLst/>
          </a:prstGeom>
          <a:noFill/>
        </p:spPr>
        <p:txBody>
          <a:bodyPr wrap="none" rtlCol="0">
            <a:spAutoFit/>
          </a:bodyPr>
          <a:lstStyle/>
          <a:p>
            <a:r>
              <a:rPr kumimoji="1" lang="ja-JP" altLang="en-US" dirty="0" smtClean="0"/>
              <a:t>似た軌道をとる複数の破片を</a:t>
            </a:r>
            <a:endParaRPr kumimoji="1" lang="en-US" altLang="ja-JP" dirty="0" smtClean="0"/>
          </a:p>
          <a:p>
            <a:r>
              <a:rPr kumimoji="1" lang="ja-JP" altLang="en-US" dirty="0" smtClean="0"/>
              <a:t>１つの粒子とみなす</a:t>
            </a:r>
            <a:endParaRPr kumimoji="1" lang="en-US" altLang="ja-JP" dirty="0" smtClean="0"/>
          </a:p>
          <a:p>
            <a:r>
              <a:rPr kumimoji="1" lang="ja-JP" altLang="en-US" dirty="0" smtClean="0"/>
              <a:t>（</a:t>
            </a:r>
            <a:r>
              <a:rPr kumimoji="1" lang="en-US" altLang="ja-JP" dirty="0">
                <a:latin typeface="+mn-ea"/>
              </a:rPr>
              <a:t>N</a:t>
            </a:r>
            <a:r>
              <a:rPr kumimoji="1" lang="ja-JP" altLang="en-US" dirty="0" smtClean="0">
                <a:latin typeface="+mn-ea"/>
              </a:rPr>
              <a:t>体</a:t>
            </a:r>
            <a:r>
              <a:rPr kumimoji="1" lang="ja-JP" altLang="en-US" dirty="0" smtClean="0">
                <a:latin typeface="+mn-ea"/>
              </a:rPr>
              <a:t>計算のコスト削減</a:t>
            </a:r>
            <a:r>
              <a:rPr kumimoji="1" lang="ja-JP" altLang="en-US" dirty="0" smtClean="0"/>
              <a:t>）</a:t>
            </a:r>
            <a:endParaRPr kumimoji="1" lang="ja-JP" altLang="en-US" dirty="0"/>
          </a:p>
        </p:txBody>
      </p:sp>
    </p:spTree>
    <p:extLst>
      <p:ext uri="{BB962C8B-B14F-4D97-AF65-F5344CB8AC3E}">
        <p14:creationId xmlns:p14="http://schemas.microsoft.com/office/powerpoint/2010/main" val="232227832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a:t>
            </a:r>
            <a:r>
              <a:rPr kumimoji="1" lang="ja-JP" altLang="ja-JP" dirty="0" smtClean="0"/>
              <a:t>　</a:t>
            </a:r>
            <a:r>
              <a:rPr kumimoji="1" lang="en-US" altLang="ja-JP" dirty="0" smtClean="0"/>
              <a:t>N</a:t>
            </a:r>
            <a:r>
              <a:rPr kumimoji="1" lang="ja-JP" altLang="en-US" dirty="0" smtClean="0"/>
              <a:t>体計算</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dirty="0"/>
              <a:t>夏の学校　星形成・惑星系</a:t>
            </a:r>
            <a:r>
              <a:rPr lang="ja-JP" altLang="en-US" dirty="0" smtClean="0"/>
              <a:t>分科会</a:t>
            </a:r>
            <a:endParaRPr lang="en-US" altLang="ja-JP" dirty="0"/>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7</a:t>
            </a:fld>
            <a:endParaRPr lang="en-US"/>
          </a:p>
        </p:txBody>
      </p:sp>
    </p:spTree>
    <p:extLst>
      <p:ext uri="{BB962C8B-B14F-4D97-AF65-F5344CB8AC3E}">
        <p14:creationId xmlns:p14="http://schemas.microsoft.com/office/powerpoint/2010/main" val="35318426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手法　統計的手法</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8</a:t>
            </a:fld>
            <a:endParaRPr lang="en-US"/>
          </a:p>
        </p:txBody>
      </p:sp>
      <p:sp>
        <p:nvSpPr>
          <p:cNvPr id="7" name="テキスト ボックス 6"/>
          <p:cNvSpPr txBox="1"/>
          <p:nvPr/>
        </p:nvSpPr>
        <p:spPr>
          <a:xfrm>
            <a:off x="386965" y="1805397"/>
            <a:ext cx="5032147" cy="369332"/>
          </a:xfrm>
          <a:prstGeom prst="rect">
            <a:avLst/>
          </a:prstGeom>
          <a:noFill/>
        </p:spPr>
        <p:txBody>
          <a:bodyPr wrap="none" rtlCol="0">
            <a:spAutoFit/>
          </a:bodyPr>
          <a:lstStyle/>
          <a:p>
            <a:r>
              <a:rPr kumimoji="1" lang="ja-JP" altLang="en-US" dirty="0" smtClean="0"/>
              <a:t>ターゲット粒子のまわり</a:t>
            </a:r>
            <a:r>
              <a:rPr kumimoji="1" lang="ja-JP" altLang="en-US" dirty="0" smtClean="0"/>
              <a:t>に</a:t>
            </a:r>
            <a:r>
              <a:rPr kumimoji="1" lang="ja-JP" altLang="en-US" dirty="0" smtClean="0"/>
              <a:t>扇形領域を形成する</a:t>
            </a:r>
            <a:endParaRPr kumimoji="1" lang="ja-JP" altLang="en-US" dirty="0"/>
          </a:p>
        </p:txBody>
      </p:sp>
      <p:grpSp>
        <p:nvGrpSpPr>
          <p:cNvPr id="8" name="図形グループ 7"/>
          <p:cNvGrpSpPr/>
          <p:nvPr/>
        </p:nvGrpSpPr>
        <p:grpSpPr>
          <a:xfrm>
            <a:off x="660421" y="2120487"/>
            <a:ext cx="4927557" cy="2862886"/>
            <a:chOff x="903682" y="2801666"/>
            <a:chExt cx="3922490" cy="2199705"/>
          </a:xfrm>
        </p:grpSpPr>
        <p:grpSp>
          <p:nvGrpSpPr>
            <p:cNvPr id="9" name="図形グループ 8"/>
            <p:cNvGrpSpPr>
              <a:grpSpLocks noChangeAspect="1"/>
            </p:cNvGrpSpPr>
            <p:nvPr/>
          </p:nvGrpSpPr>
          <p:grpSpPr>
            <a:xfrm>
              <a:off x="1016004" y="2801666"/>
              <a:ext cx="3810168" cy="2199705"/>
              <a:chOff x="375921" y="1285853"/>
              <a:chExt cx="5080226" cy="2932940"/>
            </a:xfrm>
          </p:grpSpPr>
          <p:pic>
            <p:nvPicPr>
              <p:cNvPr id="11" name="図 10" descr="Morishima2015_fig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921" y="1285853"/>
                <a:ext cx="4612640" cy="2677581"/>
              </a:xfrm>
              <a:prstGeom prst="rect">
                <a:avLst/>
              </a:prstGeom>
            </p:spPr>
          </p:pic>
          <p:sp>
            <p:nvSpPr>
              <p:cNvPr id="12" name="線吹き出し 1 (枠付き) 11"/>
              <p:cNvSpPr/>
              <p:nvPr/>
            </p:nvSpPr>
            <p:spPr>
              <a:xfrm>
                <a:off x="2202670" y="3809098"/>
                <a:ext cx="1968359" cy="409695"/>
              </a:xfrm>
              <a:prstGeom prst="borderCallout1">
                <a:avLst>
                  <a:gd name="adj1" fmla="val -1250"/>
                  <a:gd name="adj2" fmla="val 49698"/>
                  <a:gd name="adj3" fmla="val -266051"/>
                  <a:gd name="adj4" fmla="val 26354"/>
                </a:avLst>
              </a:prstGeom>
              <a:noFill/>
              <a:ln w="25400">
                <a:solidFill>
                  <a:schemeClr val="accent5">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err="1" smtClean="0">
                    <a:solidFill>
                      <a:srgbClr val="000000"/>
                    </a:solidFill>
                    <a:latin typeface="Helvetica"/>
                    <a:cs typeface="Helvetica"/>
                  </a:rPr>
                  <a:t>i</a:t>
                </a:r>
                <a:endParaRPr lang="ja-JP" altLang="en-US" i="1" dirty="0">
                  <a:solidFill>
                    <a:srgbClr val="000000"/>
                  </a:solidFill>
                  <a:latin typeface="Helvetica"/>
                  <a:cs typeface="Helvetica"/>
                </a:endParaRPr>
              </a:p>
            </p:txBody>
          </p:sp>
          <p:sp>
            <p:nvSpPr>
              <p:cNvPr id="13" name="線吹き出し 1 (枠付き) 12"/>
              <p:cNvSpPr/>
              <p:nvPr/>
            </p:nvSpPr>
            <p:spPr>
              <a:xfrm>
                <a:off x="3640078" y="1701730"/>
                <a:ext cx="1816069" cy="415876"/>
              </a:xfrm>
              <a:prstGeom prst="borderCallout1">
                <a:avLst>
                  <a:gd name="adj1" fmla="val 49492"/>
                  <a:gd name="adj2" fmla="val -974"/>
                  <a:gd name="adj3" fmla="val 156574"/>
                  <a:gd name="adj4" fmla="val -19488"/>
                </a:avLst>
              </a:prstGeom>
              <a:noFill/>
              <a:ln w="25400">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000000"/>
                    </a:solidFill>
                    <a:latin typeface="Helvetica"/>
                    <a:cs typeface="Helvetica"/>
                  </a:rPr>
                  <a:t>トレーサー</a:t>
                </a:r>
                <a:r>
                  <a:rPr lang="en-US" altLang="ja-JP" i="1" dirty="0" smtClean="0">
                    <a:solidFill>
                      <a:srgbClr val="000000"/>
                    </a:solidFill>
                    <a:latin typeface="Helvetica"/>
                    <a:cs typeface="Helvetica"/>
                  </a:rPr>
                  <a:t>j</a:t>
                </a:r>
                <a:endParaRPr lang="en-US" altLang="ja-JP" i="1" dirty="0" smtClean="0">
                  <a:solidFill>
                    <a:srgbClr val="000000"/>
                  </a:solidFill>
                  <a:latin typeface="Helvetica"/>
                  <a:cs typeface="Helvetica"/>
                </a:endParaRPr>
              </a:p>
            </p:txBody>
          </p:sp>
        </p:grpSp>
        <p:sp>
          <p:nvSpPr>
            <p:cNvPr id="10" name="テキスト ボックス 9"/>
            <p:cNvSpPr txBox="1"/>
            <p:nvPr/>
          </p:nvSpPr>
          <p:spPr>
            <a:xfrm>
              <a:off x="903682" y="2857987"/>
              <a:ext cx="817640" cy="369332"/>
            </a:xfrm>
            <a:prstGeom prst="rect">
              <a:avLst/>
            </a:prstGeom>
            <a:noFill/>
          </p:spPr>
          <p:txBody>
            <a:bodyPr wrap="none" rtlCol="0">
              <a:spAutoFit/>
            </a:bodyPr>
            <a:lstStyle/>
            <a:p>
              <a:r>
                <a:rPr kumimoji="1" lang="ja-JP" altLang="en-US" dirty="0" smtClean="0">
                  <a:latin typeface="Helvetica"/>
                  <a:cs typeface="Helvetica"/>
                </a:rPr>
                <a:t>領域</a:t>
              </a:r>
              <a:r>
                <a:rPr kumimoji="1" lang="en-US" altLang="ja-JP" dirty="0" smtClean="0">
                  <a:latin typeface="Helvetica"/>
                  <a:cs typeface="Helvetica"/>
                </a:rPr>
                <a:t> </a:t>
              </a:r>
              <a:r>
                <a:rPr kumimoji="1" lang="en-US" altLang="ja-JP" i="1" dirty="0" smtClean="0">
                  <a:latin typeface="Helvetica"/>
                  <a:cs typeface="Helvetica"/>
                </a:rPr>
                <a:t>i </a:t>
              </a:r>
              <a:endParaRPr kumimoji="1" lang="ja-JP" altLang="en-US" i="1" dirty="0">
                <a:latin typeface="Helvetica"/>
                <a:cs typeface="Helvetica"/>
              </a:endParaRPr>
            </a:p>
          </p:txBody>
        </p:sp>
      </p:grpSp>
      <p:sp>
        <p:nvSpPr>
          <p:cNvPr id="3" name="テキスト ボックス 2"/>
          <p:cNvSpPr txBox="1"/>
          <p:nvPr/>
        </p:nvSpPr>
        <p:spPr>
          <a:xfrm>
            <a:off x="369273" y="900739"/>
            <a:ext cx="1800493" cy="369332"/>
          </a:xfrm>
          <a:prstGeom prst="rect">
            <a:avLst/>
          </a:prstGeom>
          <a:noFill/>
        </p:spPr>
        <p:txBody>
          <a:bodyPr wrap="none" rtlCol="0">
            <a:spAutoFit/>
          </a:bodyPr>
          <a:lstStyle/>
          <a:p>
            <a:r>
              <a:rPr kumimoji="1" lang="ja-JP" altLang="en-US" dirty="0" smtClean="0">
                <a:latin typeface="+mn-ea"/>
              </a:rPr>
              <a:t>統計的にとは</a:t>
            </a:r>
            <a:r>
              <a:rPr kumimoji="1" lang="en-US" altLang="ja-JP" dirty="0" smtClean="0">
                <a:latin typeface="+mn-ea"/>
              </a:rPr>
              <a:t>…</a:t>
            </a:r>
            <a:endParaRPr kumimoji="1" lang="ja-JP" altLang="en-US" dirty="0">
              <a:latin typeface="+mn-ea"/>
            </a:endParaRPr>
          </a:p>
        </p:txBody>
      </p:sp>
    </p:spTree>
    <p:extLst>
      <p:ext uri="{BB962C8B-B14F-4D97-AF65-F5344CB8AC3E}">
        <p14:creationId xmlns:p14="http://schemas.microsoft.com/office/powerpoint/2010/main" val="55285529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デブリ円盤内の衝突破壊</a:t>
            </a:r>
            <a:endParaRPr kumimoji="1" lang="ja-JP" altLang="en-US" dirty="0"/>
          </a:p>
        </p:txBody>
      </p:sp>
      <p:sp>
        <p:nvSpPr>
          <p:cNvPr id="4" name="日付プレースホルダー 3"/>
          <p:cNvSpPr>
            <a:spLocks noGrp="1"/>
          </p:cNvSpPr>
          <p:nvPr>
            <p:ph type="dt" sz="half" idx="10"/>
          </p:nvPr>
        </p:nvSpPr>
        <p:spPr/>
        <p:txBody>
          <a:bodyPr/>
          <a:lstStyle/>
          <a:p>
            <a:r>
              <a:rPr lang="en-US" altLang="ja-JP" smtClean="0"/>
              <a:t>2017/07/27</a:t>
            </a:r>
            <a:endParaRPr lang="en-US"/>
          </a:p>
        </p:txBody>
      </p:sp>
      <p:sp>
        <p:nvSpPr>
          <p:cNvPr id="5" name="フッター プレースホルダー 4"/>
          <p:cNvSpPr>
            <a:spLocks noGrp="1"/>
          </p:cNvSpPr>
          <p:nvPr>
            <p:ph type="ftr" sz="quarter" idx="11"/>
          </p:nvPr>
        </p:nvSpPr>
        <p:spPr/>
        <p:txBody>
          <a:bodyPr/>
          <a:lstStyle/>
          <a:p>
            <a:r>
              <a:rPr lang="ja-JP" altLang="en-US" smtClean="0"/>
              <a:t>夏の学校　星形成・惑星系分科会</a:t>
            </a:r>
            <a:endParaRPr lang="en-US"/>
          </a:p>
        </p:txBody>
      </p:sp>
      <p:sp>
        <p:nvSpPr>
          <p:cNvPr id="6" name="スライド番号プレースホルダー 5"/>
          <p:cNvSpPr>
            <a:spLocks noGrp="1"/>
          </p:cNvSpPr>
          <p:nvPr>
            <p:ph type="sldNum" sz="quarter" idx="12"/>
          </p:nvPr>
        </p:nvSpPr>
        <p:spPr/>
        <p:txBody>
          <a:bodyPr/>
          <a:lstStyle/>
          <a:p>
            <a:fld id="{2066355A-084C-D24E-9AD2-7E4FC41EA627}" type="slidenum">
              <a:rPr lang="en-US" smtClean="0"/>
              <a:t>9</a:t>
            </a:fld>
            <a:endParaRPr lang="en-US"/>
          </a:p>
        </p:txBody>
      </p:sp>
      <p:sp>
        <p:nvSpPr>
          <p:cNvPr id="14" name="テキスト ボックス 13"/>
          <p:cNvSpPr txBox="1"/>
          <p:nvPr/>
        </p:nvSpPr>
        <p:spPr>
          <a:xfrm>
            <a:off x="431357" y="1022063"/>
            <a:ext cx="8321693" cy="646331"/>
          </a:xfrm>
          <a:prstGeom prst="rect">
            <a:avLst/>
          </a:prstGeom>
          <a:noFill/>
        </p:spPr>
        <p:txBody>
          <a:bodyPr wrap="square" rtlCol="0">
            <a:spAutoFit/>
          </a:bodyPr>
          <a:lstStyle/>
          <a:p>
            <a:pPr marL="285750" indent="-285750">
              <a:buFont typeface="Arial"/>
              <a:buChar char="•"/>
            </a:pPr>
            <a:r>
              <a:rPr kumimoji="1" lang="ja-JP" altLang="en-US" dirty="0" smtClean="0">
                <a:latin typeface="+mn-ea"/>
              </a:rPr>
              <a:t>デブリ円盤を構成する破片は相対速度が大きいため破壊を繰り返し、破片はどんどん小さくなる（</a:t>
            </a:r>
            <a:r>
              <a:rPr kumimoji="1" lang="ja-JP" altLang="en-US" dirty="0">
                <a:solidFill>
                  <a:srgbClr val="FF0000"/>
                </a:solidFill>
                <a:latin typeface="+mn-ea"/>
              </a:rPr>
              <a:t>衝突カスケード</a:t>
            </a:r>
            <a:r>
              <a:rPr kumimoji="1" lang="ja-JP" altLang="en-US" dirty="0" smtClean="0">
                <a:latin typeface="+mn-ea"/>
              </a:rPr>
              <a:t>）</a:t>
            </a:r>
            <a:endParaRPr kumimoji="1" lang="en-US" altLang="ja-JP" dirty="0" smtClean="0">
              <a:latin typeface="+mn-ea"/>
            </a:endParaRPr>
          </a:p>
        </p:txBody>
      </p:sp>
      <p:grpSp>
        <p:nvGrpSpPr>
          <p:cNvPr id="59" name="図形グループ 58"/>
          <p:cNvGrpSpPr/>
          <p:nvPr/>
        </p:nvGrpSpPr>
        <p:grpSpPr>
          <a:xfrm>
            <a:off x="4949476" y="2841658"/>
            <a:ext cx="3007576" cy="680646"/>
            <a:chOff x="5866852" y="3791474"/>
            <a:chExt cx="3007576" cy="680646"/>
          </a:xfrm>
        </p:grpSpPr>
        <p:pic>
          <p:nvPicPr>
            <p:cNvPr id="54" name="図 5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5662" y="3791474"/>
              <a:ext cx="2737388" cy="314545"/>
            </a:xfrm>
            <a:prstGeom prst="rect">
              <a:avLst/>
            </a:prstGeom>
          </p:spPr>
        </p:pic>
        <p:sp>
          <p:nvSpPr>
            <p:cNvPr id="57" name="テキスト ボックス 56"/>
            <p:cNvSpPr txBox="1"/>
            <p:nvPr/>
          </p:nvSpPr>
          <p:spPr>
            <a:xfrm>
              <a:off x="5866852" y="4102788"/>
              <a:ext cx="1546578" cy="369332"/>
            </a:xfrm>
            <a:prstGeom prst="rect">
              <a:avLst/>
            </a:prstGeom>
            <a:noFill/>
          </p:spPr>
          <p:txBody>
            <a:bodyPr wrap="none" rtlCol="0">
              <a:spAutoFit/>
            </a:bodyPr>
            <a:lstStyle/>
            <a:p>
              <a:r>
                <a:rPr kumimoji="1" lang="ja-JP" altLang="en-US" dirty="0" smtClean="0"/>
                <a:t>入ってくる量</a:t>
              </a:r>
              <a:endParaRPr kumimoji="1" lang="ja-JP" altLang="en-US" dirty="0"/>
            </a:p>
          </p:txBody>
        </p:sp>
        <p:sp>
          <p:nvSpPr>
            <p:cNvPr id="58" name="テキスト ボックス 57"/>
            <p:cNvSpPr txBox="1"/>
            <p:nvPr/>
          </p:nvSpPr>
          <p:spPr>
            <a:xfrm>
              <a:off x="7535600" y="4102788"/>
              <a:ext cx="1338828" cy="369332"/>
            </a:xfrm>
            <a:prstGeom prst="rect">
              <a:avLst/>
            </a:prstGeom>
            <a:noFill/>
          </p:spPr>
          <p:txBody>
            <a:bodyPr wrap="none" rtlCol="0">
              <a:spAutoFit/>
            </a:bodyPr>
            <a:lstStyle/>
            <a:p>
              <a:r>
                <a:rPr kumimoji="1" lang="ja-JP" altLang="en-US" dirty="0" smtClean="0"/>
                <a:t>出ていく量</a:t>
              </a:r>
              <a:endParaRPr kumimoji="1" lang="ja-JP" altLang="en-US" dirty="0"/>
            </a:p>
          </p:txBody>
        </p:sp>
      </p:grpSp>
      <p:grpSp>
        <p:nvGrpSpPr>
          <p:cNvPr id="72" name="図形グループ 71"/>
          <p:cNvGrpSpPr/>
          <p:nvPr/>
        </p:nvGrpSpPr>
        <p:grpSpPr>
          <a:xfrm>
            <a:off x="1596182" y="2841658"/>
            <a:ext cx="2056833" cy="610161"/>
            <a:chOff x="2136168" y="3544062"/>
            <a:chExt cx="2056833" cy="610161"/>
          </a:xfrm>
        </p:grpSpPr>
        <p:pic>
          <p:nvPicPr>
            <p:cNvPr id="55" name="図 5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2499" y="3544062"/>
              <a:ext cx="1410502" cy="610161"/>
            </a:xfrm>
            <a:prstGeom prst="rect">
              <a:avLst/>
            </a:prstGeom>
          </p:spPr>
        </p:pic>
        <p:sp>
          <p:nvSpPr>
            <p:cNvPr id="71" name="テキスト ボックス 70"/>
            <p:cNvSpPr txBox="1"/>
            <p:nvPr/>
          </p:nvSpPr>
          <p:spPr>
            <a:xfrm>
              <a:off x="2136168" y="3663444"/>
              <a:ext cx="646331" cy="369332"/>
            </a:xfrm>
            <a:prstGeom prst="rect">
              <a:avLst/>
            </a:prstGeom>
            <a:noFill/>
          </p:spPr>
          <p:txBody>
            <a:bodyPr wrap="none" rtlCol="0">
              <a:spAutoFit/>
            </a:bodyPr>
            <a:lstStyle/>
            <a:p>
              <a:r>
                <a:rPr kumimoji="1" lang="ja-JP" altLang="en-US" dirty="0" smtClean="0"/>
                <a:t>定常</a:t>
              </a:r>
              <a:endParaRPr kumimoji="1" lang="ja-JP" altLang="en-US" dirty="0"/>
            </a:p>
          </p:txBody>
        </p:sp>
      </p:grpSp>
      <p:sp>
        <p:nvSpPr>
          <p:cNvPr id="79" name="テキスト ボックス 78"/>
          <p:cNvSpPr txBox="1"/>
          <p:nvPr/>
        </p:nvSpPr>
        <p:spPr>
          <a:xfrm>
            <a:off x="6846599" y="5090620"/>
            <a:ext cx="2031325" cy="369332"/>
          </a:xfrm>
          <a:prstGeom prst="rect">
            <a:avLst/>
          </a:prstGeom>
          <a:noFill/>
        </p:spPr>
        <p:txBody>
          <a:bodyPr wrap="none" rtlCol="0">
            <a:spAutoFit/>
          </a:bodyPr>
          <a:lstStyle/>
          <a:p>
            <a:r>
              <a:rPr kumimoji="1" lang="ja-JP" altLang="en-US" dirty="0" smtClean="0"/>
              <a:t>べきは変わらない</a:t>
            </a:r>
            <a:endParaRPr kumimoji="1" lang="ja-JP" altLang="en-US" dirty="0"/>
          </a:p>
        </p:txBody>
      </p:sp>
      <p:sp>
        <p:nvSpPr>
          <p:cNvPr id="80" name="テキスト ボックス 79"/>
          <p:cNvSpPr txBox="1"/>
          <p:nvPr/>
        </p:nvSpPr>
        <p:spPr>
          <a:xfrm>
            <a:off x="3808013" y="2958900"/>
            <a:ext cx="1107996" cy="369332"/>
          </a:xfrm>
          <a:prstGeom prst="rect">
            <a:avLst/>
          </a:prstGeom>
          <a:noFill/>
        </p:spPr>
        <p:txBody>
          <a:bodyPr wrap="none" rtlCol="0">
            <a:spAutoFit/>
          </a:bodyPr>
          <a:lstStyle/>
          <a:p>
            <a:r>
              <a:rPr kumimoji="1" lang="ja-JP" altLang="en-US" dirty="0" smtClean="0"/>
              <a:t>すなわち</a:t>
            </a:r>
            <a:endParaRPr kumimoji="1" lang="ja-JP" altLang="en-US" dirty="0"/>
          </a:p>
        </p:txBody>
      </p:sp>
      <p:grpSp>
        <p:nvGrpSpPr>
          <p:cNvPr id="7" name="図形グループ 6"/>
          <p:cNvGrpSpPr/>
          <p:nvPr/>
        </p:nvGrpSpPr>
        <p:grpSpPr>
          <a:xfrm>
            <a:off x="429590" y="1737066"/>
            <a:ext cx="8321692" cy="1022460"/>
            <a:chOff x="431358" y="2640793"/>
            <a:chExt cx="8321692" cy="1022460"/>
          </a:xfrm>
        </p:grpSpPr>
        <p:grpSp>
          <p:nvGrpSpPr>
            <p:cNvPr id="53" name="図形グループ 52"/>
            <p:cNvGrpSpPr/>
            <p:nvPr/>
          </p:nvGrpSpPr>
          <p:grpSpPr>
            <a:xfrm>
              <a:off x="431358" y="2640793"/>
              <a:ext cx="8321692" cy="923330"/>
              <a:chOff x="431358" y="2640793"/>
              <a:chExt cx="8186306" cy="923330"/>
            </a:xfrm>
          </p:grpSpPr>
          <p:sp>
            <p:nvSpPr>
              <p:cNvPr id="51" name="テキスト ボックス 50"/>
              <p:cNvSpPr txBox="1"/>
              <p:nvPr/>
            </p:nvSpPr>
            <p:spPr>
              <a:xfrm>
                <a:off x="431358" y="2640793"/>
                <a:ext cx="8186306" cy="923330"/>
              </a:xfrm>
              <a:prstGeom prst="rect">
                <a:avLst/>
              </a:prstGeom>
              <a:noFill/>
            </p:spPr>
            <p:txBody>
              <a:bodyPr wrap="square" rtlCol="0">
                <a:spAutoFit/>
              </a:bodyPr>
              <a:lstStyle/>
              <a:p>
                <a:pPr marL="285750" indent="-285750">
                  <a:buFont typeface="Arial"/>
                  <a:buChar char="•"/>
                </a:pPr>
                <a:r>
                  <a:rPr kumimoji="1" lang="ja-JP" altLang="en-US" dirty="0" smtClean="0"/>
                  <a:t>質量フラックス</a:t>
                </a:r>
                <a:r>
                  <a:rPr kumimoji="1" lang="ja-JP" altLang="ja-JP" dirty="0"/>
                  <a:t>　</a:t>
                </a:r>
                <a:r>
                  <a:rPr kumimoji="1" lang="ja-JP" altLang="en-US" dirty="0" smtClean="0"/>
                  <a:t>　　は、破壊のタイムスケール程度時間が経つと衝突カスケードによって定常となり、その結果、破片の質量分布のべきは変化せず、総質量のみが減少する</a:t>
                </a:r>
                <a:endParaRPr kumimoji="1" lang="ja-JP" altLang="en-US" dirty="0"/>
              </a:p>
            </p:txBody>
          </p:sp>
          <p:pic>
            <p:nvPicPr>
              <p:cNvPr id="52" name="図 5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4507" y="2693273"/>
                <a:ext cx="621506" cy="277057"/>
              </a:xfrm>
              <a:prstGeom prst="rect">
                <a:avLst/>
              </a:prstGeom>
            </p:spPr>
          </p:pic>
        </p:grpSp>
        <p:sp>
          <p:nvSpPr>
            <p:cNvPr id="3" name="テキスト ボックス 2"/>
            <p:cNvSpPr txBox="1"/>
            <p:nvPr/>
          </p:nvSpPr>
          <p:spPr>
            <a:xfrm>
              <a:off x="5822275" y="3293921"/>
              <a:ext cx="2929007" cy="369332"/>
            </a:xfrm>
            <a:prstGeom prst="rect">
              <a:avLst/>
            </a:prstGeom>
            <a:noFill/>
          </p:spPr>
          <p:txBody>
            <a:bodyPr wrap="none" rtlCol="0">
              <a:spAutoFit/>
            </a:bodyPr>
            <a:lstStyle/>
            <a:p>
              <a:r>
                <a:rPr kumimoji="1" lang="en-US" altLang="ja-JP" dirty="0" smtClean="0">
                  <a:latin typeface="Helvetica"/>
                  <a:cs typeface="Helvetica"/>
                </a:rPr>
                <a:t>Kobayashi &amp; Tanaka, 2015</a:t>
              </a:r>
              <a:endParaRPr kumimoji="1" lang="ja-JP" altLang="en-US" dirty="0">
                <a:latin typeface="Helvetica"/>
                <a:cs typeface="Helvetica"/>
              </a:endParaRPr>
            </a:p>
          </p:txBody>
        </p:sp>
      </p:grpSp>
    </p:spTree>
    <p:extLst>
      <p:ext uri="{BB962C8B-B14F-4D97-AF65-F5344CB8AC3E}">
        <p14:creationId xmlns:p14="http://schemas.microsoft.com/office/powerpoint/2010/main" val="66983606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ペーパー">
      <a:maj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office/infopath/2007/PartnerControls"/>
    <ds:schemaRef ds:uri="http://schemas.microsoft.com/sharepoint/v3/field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2835</TotalTime>
  <Words>1078</Words>
  <Application>Microsoft Macintosh PowerPoint</Application>
  <PresentationFormat>画面に合わせる (4:3)</PresentationFormat>
  <Paragraphs>268</Paragraphs>
  <Slides>26</Slides>
  <Notes>5</Notes>
  <HiddenSlides>0</HiddenSlides>
  <MMClips>0</MMClips>
  <ScaleCrop>false</ScaleCrop>
  <HeadingPairs>
    <vt:vector size="4" baseType="variant">
      <vt:variant>
        <vt:lpstr>テーマ</vt:lpstr>
      </vt:variant>
      <vt:variant>
        <vt:i4>1</vt:i4>
      </vt:variant>
      <vt:variant>
        <vt:lpstr>スライド タイトル</vt:lpstr>
      </vt:variant>
      <vt:variant>
        <vt:i4>26</vt:i4>
      </vt:variant>
    </vt:vector>
  </HeadingPairs>
  <TitlesOfParts>
    <vt:vector size="27" baseType="lpstr">
      <vt:lpstr>Office Theme</vt:lpstr>
      <vt:lpstr>巨大衝突ステージにおける 衝突破壊の重要性</vt:lpstr>
      <vt:lpstr>太陽系における巨大衝突ステージ</vt:lpstr>
      <vt:lpstr>太陽系外における巨大衝突ステージ</vt:lpstr>
      <vt:lpstr>先行研究</vt:lpstr>
      <vt:lpstr>研究目的</vt:lpstr>
      <vt:lpstr>手法</vt:lpstr>
      <vt:lpstr>手法　N体計算</vt:lpstr>
      <vt:lpstr>手法　統計的手法</vt:lpstr>
      <vt:lpstr>デブリ円盤内の衝突破壊</vt:lpstr>
      <vt:lpstr>PowerPoint プレゼンテーション</vt:lpstr>
      <vt:lpstr>結果</vt:lpstr>
      <vt:lpstr>議論</vt:lpstr>
      <vt:lpstr>まとめ</vt:lpstr>
      <vt:lpstr>PowerPoint プレゼンテーション</vt:lpstr>
      <vt:lpstr>背景</vt:lpstr>
      <vt:lpstr>N体計算のテスト</vt:lpstr>
      <vt:lpstr>N体計算のテスト</vt:lpstr>
      <vt:lpstr>N体計算のコスト</vt:lpstr>
      <vt:lpstr>統計的手法のテスト</vt:lpstr>
      <vt:lpstr>衝突カスケード</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巨大衝突ステージにおける衝突破壊の重要性</dc:title>
  <dc:subject>N体計算・統計的手法のハイブリッドコードの開発</dc:subject>
  <dc:creator>磯谷和秀</dc:creator>
  <cp:keywords/>
  <dc:description/>
  <cp:lastModifiedBy>Isoya Kazuhide</cp:lastModifiedBy>
  <cp:revision>554</cp:revision>
  <dcterms:created xsi:type="dcterms:W3CDTF">2010-04-12T23:12:02Z</dcterms:created>
  <dcterms:modified xsi:type="dcterms:W3CDTF">2017-07-17T16:51:47Z</dcterms:modified>
  <cp:category/>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